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  <p:sldMasterId id="2147483653" r:id="rId3"/>
    <p:sldMasterId id="2147483857" r:id="rId4"/>
    <p:sldMasterId id="2147484465" r:id="rId5"/>
  </p:sldMasterIdLst>
  <p:notesMasterIdLst>
    <p:notesMasterId r:id="rId38"/>
  </p:notesMasterIdLst>
  <p:sldIdLst>
    <p:sldId id="256" r:id="rId6"/>
    <p:sldId id="257" r:id="rId7"/>
    <p:sldId id="292" r:id="rId8"/>
    <p:sldId id="291" r:id="rId9"/>
    <p:sldId id="293" r:id="rId10"/>
    <p:sldId id="295" r:id="rId11"/>
    <p:sldId id="327" r:id="rId12"/>
    <p:sldId id="302" r:id="rId13"/>
    <p:sldId id="296" r:id="rId14"/>
    <p:sldId id="305" r:id="rId15"/>
    <p:sldId id="298" r:id="rId16"/>
    <p:sldId id="367" r:id="rId17"/>
    <p:sldId id="368" r:id="rId18"/>
    <p:sldId id="300" r:id="rId19"/>
    <p:sldId id="307" r:id="rId20"/>
    <p:sldId id="369" r:id="rId21"/>
    <p:sldId id="370" r:id="rId22"/>
    <p:sldId id="328" r:id="rId23"/>
    <p:sldId id="383" r:id="rId24"/>
    <p:sldId id="384" r:id="rId25"/>
    <p:sldId id="428" r:id="rId26"/>
    <p:sldId id="468" r:id="rId27"/>
    <p:sldId id="469" r:id="rId28"/>
    <p:sldId id="470" r:id="rId29"/>
    <p:sldId id="471" r:id="rId30"/>
    <p:sldId id="472" r:id="rId31"/>
    <p:sldId id="473" r:id="rId32"/>
    <p:sldId id="474" r:id="rId33"/>
    <p:sldId id="475" r:id="rId34"/>
    <p:sldId id="476" r:id="rId35"/>
    <p:sldId id="477" r:id="rId36"/>
    <p:sldId id="478" r:id="rId37"/>
  </p:sldIdLst>
  <p:sldSz cx="9144000" cy="6858000" type="screen4x3"/>
  <p:notesSz cx="6797675" cy="9929813"/>
  <p:defaultTextStyle>
    <a:defPPr>
      <a:defRPr lang="hr-HR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101" autoAdjust="0"/>
  </p:normalViewPr>
  <p:slideViewPr>
    <p:cSldViewPr>
      <p:cViewPr varScale="1">
        <p:scale>
          <a:sx n="106" d="100"/>
          <a:sy n="106" d="100"/>
        </p:scale>
        <p:origin x="168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06437DF-A197-4016-B5B9-CD816E27B43A}" type="datetimeFigureOut">
              <a:rPr lang="hr-HR"/>
              <a:pPr>
                <a:defRPr/>
              </a:pPr>
              <a:t>11.1.2021.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8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noProof="0"/>
              <a:t>Uredite stilove teksta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/>
            <a:r>
              <a:rPr lang="hr-HR" noProof="0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49688" y="9431338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B39CEE1-1381-4BA1-80EC-C63E3C5FF9D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7778869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 smtClean="0"/>
          </a:p>
        </p:txBody>
      </p:sp>
      <p:sp>
        <p:nvSpPr>
          <p:cNvPr id="10244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7E490DA-5E44-408C-A620-5A0C82C0E0C7}" type="slidenum">
              <a:rPr lang="hr-HR" altLang="sr-Latn-RS" sz="1200" smtClean="0"/>
              <a:pPr/>
              <a:t>1</a:t>
            </a:fld>
            <a:endParaRPr lang="hr-HR" altLang="sr-Latn-RS" sz="1200" smtClean="0"/>
          </a:p>
        </p:txBody>
      </p:sp>
    </p:spTree>
    <p:extLst>
      <p:ext uri="{BB962C8B-B14F-4D97-AF65-F5344CB8AC3E}">
        <p14:creationId xmlns:p14="http://schemas.microsoft.com/office/powerpoint/2010/main" val="2011479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altLang="sr-Latn-RS" smtClean="0"/>
          </a:p>
        </p:txBody>
      </p:sp>
      <p:sp>
        <p:nvSpPr>
          <p:cNvPr id="16388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48B208-F174-45B9-B500-E0563094FAA6}" type="slidenum">
              <a:rPr lang="hr-HR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hr-HR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62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altLang="sr-Latn-RS" smtClean="0"/>
          </a:p>
        </p:txBody>
      </p:sp>
      <p:sp>
        <p:nvSpPr>
          <p:cNvPr id="30724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43B73A2-4FC5-4D59-BC8C-FB6B87B5F8E7}" type="slidenum">
              <a:rPr lang="hr-HR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hr-HR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96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401274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421583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73287" cy="6389687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36538" y="274638"/>
            <a:ext cx="6369050" cy="638968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807536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236538" y="274638"/>
            <a:ext cx="8694737" cy="63896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661293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597545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2816394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2615196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26908900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4747852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37765734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3473819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7831201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21905627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26930538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24012801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42018743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73287" cy="6389687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36538" y="274638"/>
            <a:ext cx="6369050" cy="638968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25686067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236538" y="274638"/>
            <a:ext cx="8694737" cy="63896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5127304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6709205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3667697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7372682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400394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40621277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8344773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0158480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24280156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34836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226302461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34848778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3172532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73287" cy="6389687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36538" y="274638"/>
            <a:ext cx="6369050" cy="638968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32122353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236538" y="274638"/>
            <a:ext cx="8694737" cy="63896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41112599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056184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8078376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2978449302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296923045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331935132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95755619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720992632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1816898418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5823149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882896984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3192796820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47744377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50045373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73287" cy="6389687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36538" y="274638"/>
            <a:ext cx="6369050" cy="638968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494371514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236538" y="274638"/>
            <a:ext cx="8694737" cy="63896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071138964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422027403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3855366622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4095331229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962031623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70320670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828009093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1251169828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019695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309459309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3312040016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805217100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032639527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73287" cy="6389687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36538" y="274638"/>
            <a:ext cx="6369050" cy="638968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391445911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236538" y="274638"/>
            <a:ext cx="8694737" cy="63896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9206200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48219353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5358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937914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3085635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5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D:\nicks computer\new global series again!!!\global09\global09_txt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577975"/>
            <a:ext cx="869473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0" y="549275"/>
            <a:ext cx="7596188" cy="457200"/>
          </a:xfrm>
          <a:prstGeom prst="rect">
            <a:avLst/>
          </a:prstGeom>
          <a:noFill/>
          <a:ln>
            <a:noFill/>
          </a:ln>
        </p:spPr>
        <p:txBody>
          <a:bodyPr lIns="82351" tIns="16211" rIns="82351" bIns="16211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668338" indent="-257175">
              <a:defRPr>
                <a:solidFill>
                  <a:schemeClr val="tx1"/>
                </a:solidFill>
                <a:latin typeface="Arial" charset="0"/>
              </a:defRPr>
            </a:lvl2pPr>
            <a:lvl3pPr marL="1028700" indent="-204788">
              <a:defRPr>
                <a:solidFill>
                  <a:schemeClr val="tx1"/>
                </a:solidFill>
                <a:latin typeface="Arial" charset="0"/>
              </a:defRPr>
            </a:lvl3pPr>
            <a:lvl4pPr marL="1441450" indent="-206375">
              <a:defRPr>
                <a:solidFill>
                  <a:schemeClr val="tx1"/>
                </a:solidFill>
                <a:latin typeface="Arial" charset="0"/>
              </a:defRPr>
            </a:lvl4pPr>
            <a:lvl5pPr marL="1852613" indent="-206375">
              <a:defRPr>
                <a:solidFill>
                  <a:schemeClr val="tx1"/>
                </a:solidFill>
                <a:latin typeface="Arial" charset="0"/>
              </a:defRPr>
            </a:lvl5pPr>
            <a:lvl6pPr marL="23098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670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242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814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x-none" sz="2500" b="1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19" r:id="rId1"/>
    <p:sldLayoutId id="2147485420" r:id="rId2"/>
    <p:sldLayoutId id="2147485421" r:id="rId3"/>
    <p:sldLayoutId id="2147485422" r:id="rId4"/>
    <p:sldLayoutId id="2147485423" r:id="rId5"/>
    <p:sldLayoutId id="2147485424" r:id="rId6"/>
    <p:sldLayoutId id="2147485425" r:id="rId7"/>
    <p:sldLayoutId id="2147485426" r:id="rId8"/>
    <p:sldLayoutId id="2147485427" r:id="rId9"/>
    <p:sldLayoutId id="2147485428" r:id="rId10"/>
    <p:sldLayoutId id="2147485429" r:id="rId11"/>
    <p:sldLayoutId id="2147485430" r:id="rId12"/>
    <p:sldLayoutId id="2147485431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6" descr="D:\nicks computer\new global series again!!!\global09\global09_title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44000" cy="685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577975"/>
            <a:ext cx="869473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94463"/>
            <a:ext cx="1166813" cy="363537"/>
          </a:xfrm>
          <a:prstGeom prst="rect">
            <a:avLst/>
          </a:prstGeom>
          <a:noFill/>
          <a:ln>
            <a:noFill/>
          </a:ln>
        </p:spPr>
        <p:txBody>
          <a:bodyPr vert="horz" wrap="square" lIns="82345" tIns="41173" rIns="82345" bIns="4117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76525" y="6481763"/>
            <a:ext cx="6467475" cy="376237"/>
          </a:xfrm>
          <a:prstGeom prst="rect">
            <a:avLst/>
          </a:prstGeom>
          <a:noFill/>
          <a:ln>
            <a:noFill/>
          </a:ln>
        </p:spPr>
        <p:txBody>
          <a:bodyPr vert="horz" wrap="square" lIns="82345" tIns="41173" rIns="82345" bIns="4117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sr-Latn-C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32" r:id="rId1"/>
    <p:sldLayoutId id="2147485433" r:id="rId2"/>
    <p:sldLayoutId id="2147485434" r:id="rId3"/>
    <p:sldLayoutId id="2147485435" r:id="rId4"/>
    <p:sldLayoutId id="2147485436" r:id="rId5"/>
    <p:sldLayoutId id="2147485437" r:id="rId6"/>
    <p:sldLayoutId id="2147485438" r:id="rId7"/>
    <p:sldLayoutId id="2147485439" r:id="rId8"/>
    <p:sldLayoutId id="2147485440" r:id="rId9"/>
    <p:sldLayoutId id="2147485441" r:id="rId10"/>
    <p:sldLayoutId id="2147485442" r:id="rId11"/>
    <p:sldLayoutId id="2147485482" r:id="rId12"/>
    <p:sldLayoutId id="2147485483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8" descr="D:\nicks computer\new global series again!!!\global09\global09_txt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"/>
            <a:ext cx="9144000" cy="67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 bwMode="auto">
          <a:xfrm>
            <a:off x="0" y="549275"/>
            <a:ext cx="7596188" cy="457200"/>
          </a:xfrm>
          <a:prstGeom prst="rect">
            <a:avLst/>
          </a:prstGeom>
          <a:noFill/>
          <a:ln>
            <a:noFill/>
          </a:ln>
        </p:spPr>
        <p:txBody>
          <a:bodyPr lIns="82340" tIns="16209" rIns="82340" bIns="16209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668338" indent="-257175">
              <a:defRPr>
                <a:solidFill>
                  <a:schemeClr val="tx1"/>
                </a:solidFill>
                <a:latin typeface="Arial" charset="0"/>
              </a:defRPr>
            </a:lvl2pPr>
            <a:lvl3pPr marL="1028700" indent="-204788">
              <a:defRPr>
                <a:solidFill>
                  <a:schemeClr val="tx1"/>
                </a:solidFill>
                <a:latin typeface="Arial" charset="0"/>
              </a:defRPr>
            </a:lvl3pPr>
            <a:lvl4pPr marL="1441450" indent="-206375">
              <a:defRPr>
                <a:solidFill>
                  <a:schemeClr val="tx1"/>
                </a:solidFill>
                <a:latin typeface="Arial" charset="0"/>
              </a:defRPr>
            </a:lvl4pPr>
            <a:lvl5pPr marL="1852613" indent="-206375">
              <a:defRPr>
                <a:solidFill>
                  <a:schemeClr val="tx1"/>
                </a:solidFill>
                <a:latin typeface="Arial" charset="0"/>
              </a:defRPr>
            </a:lvl5pPr>
            <a:lvl6pPr marL="23098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670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242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814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x-none" sz="2500" b="1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577975"/>
            <a:ext cx="869473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43" r:id="rId1"/>
    <p:sldLayoutId id="2147485444" r:id="rId2"/>
    <p:sldLayoutId id="2147485445" r:id="rId3"/>
    <p:sldLayoutId id="2147485446" r:id="rId4"/>
    <p:sldLayoutId id="2147485447" r:id="rId5"/>
    <p:sldLayoutId id="2147485448" r:id="rId6"/>
    <p:sldLayoutId id="2147485449" r:id="rId7"/>
    <p:sldLayoutId id="2147485450" r:id="rId8"/>
    <p:sldLayoutId id="2147485451" r:id="rId9"/>
    <p:sldLayoutId id="2147485452" r:id="rId10"/>
    <p:sldLayoutId id="2147485453" r:id="rId11"/>
    <p:sldLayoutId id="2147485454" r:id="rId12"/>
    <p:sldLayoutId id="2147485455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8" descr="D:\nicks computer\new global series again!!!\global09\global09_txt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577975"/>
            <a:ext cx="869473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0" y="549275"/>
            <a:ext cx="7596188" cy="457200"/>
          </a:xfrm>
          <a:prstGeom prst="rect">
            <a:avLst/>
          </a:prstGeom>
          <a:noFill/>
          <a:ln>
            <a:noFill/>
          </a:ln>
        </p:spPr>
        <p:txBody>
          <a:bodyPr lIns="82351" tIns="16211" rIns="82351" bIns="16211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x-none" altLang="x-none" sz="2500" b="1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56" r:id="rId1"/>
    <p:sldLayoutId id="2147485457" r:id="rId2"/>
    <p:sldLayoutId id="2147485458" r:id="rId3"/>
    <p:sldLayoutId id="2147485459" r:id="rId4"/>
    <p:sldLayoutId id="2147485460" r:id="rId5"/>
    <p:sldLayoutId id="2147485461" r:id="rId6"/>
    <p:sldLayoutId id="2147485462" r:id="rId7"/>
    <p:sldLayoutId id="2147485463" r:id="rId8"/>
    <p:sldLayoutId id="2147485464" r:id="rId9"/>
    <p:sldLayoutId id="2147485465" r:id="rId10"/>
    <p:sldLayoutId id="2147485466" r:id="rId11"/>
    <p:sldLayoutId id="2147485467" r:id="rId12"/>
    <p:sldLayoutId id="2147485468" r:id="rId13"/>
  </p:sldLayoutIdLst>
  <p:transition/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8" descr="D:\nicks computer\new global series again!!!\global09\global09_txt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577975"/>
            <a:ext cx="869473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0" y="549275"/>
            <a:ext cx="7596188" cy="457200"/>
          </a:xfrm>
          <a:prstGeom prst="rect">
            <a:avLst/>
          </a:prstGeom>
          <a:noFill/>
          <a:ln>
            <a:noFill/>
          </a:ln>
        </p:spPr>
        <p:txBody>
          <a:bodyPr lIns="82351" tIns="16211" rIns="82351" bIns="16211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x-none" altLang="x-none" sz="2500" b="1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69" r:id="rId1"/>
    <p:sldLayoutId id="2147485470" r:id="rId2"/>
    <p:sldLayoutId id="2147485471" r:id="rId3"/>
    <p:sldLayoutId id="2147485472" r:id="rId4"/>
    <p:sldLayoutId id="2147485473" r:id="rId5"/>
    <p:sldLayoutId id="2147485474" r:id="rId6"/>
    <p:sldLayoutId id="2147485475" r:id="rId7"/>
    <p:sldLayoutId id="2147485476" r:id="rId8"/>
    <p:sldLayoutId id="2147485477" r:id="rId9"/>
    <p:sldLayoutId id="2147485478" r:id="rId10"/>
    <p:sldLayoutId id="2147485479" r:id="rId11"/>
    <p:sldLayoutId id="2147485480" r:id="rId12"/>
    <p:sldLayoutId id="2147485481" r:id="rId13"/>
  </p:sldLayoutIdLst>
  <p:transition/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6" descr="D:\nicks computer\new global series again!!!\global09\global09_tit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022"/>
            <a:ext cx="9144000" cy="6863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79388" y="3716338"/>
            <a:ext cx="8785225" cy="2520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altLang="sr-Latn-RS" sz="4000" b="1" smtClean="0">
                <a:latin typeface="Times New Roman" panose="02020603050405020304" pitchFamily="18" charset="0"/>
              </a:rPr>
              <a:t>PRORAČUN  2021. </a:t>
            </a:r>
            <a:br>
              <a:rPr lang="hr-HR" altLang="sr-Latn-RS" sz="4000" b="1" smtClean="0">
                <a:latin typeface="Times New Roman" panose="02020603050405020304" pitchFamily="18" charset="0"/>
              </a:rPr>
            </a:br>
            <a:endParaRPr lang="hr-HR" altLang="sr-Latn-RS" sz="4000" b="1" smtClean="0">
              <a:latin typeface="Times New Roman" panose="02020603050405020304" pitchFamily="18" charset="0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6237288"/>
            <a:ext cx="8640762" cy="431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hr-HR" altLang="sr-Latn-RS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prosinac 2020. </a:t>
            </a:r>
            <a:r>
              <a:rPr lang="hr-HR" altLang="sr-Latn-RS" sz="1600" b="1" smtClean="0"/>
              <a:t>					</a:t>
            </a:r>
            <a:r>
              <a:rPr lang="hr-HR" altLang="sr-Latn-RS" sz="2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VODIČ  ZA GRAĐANE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zervirano mjesto sadržaja 2"/>
          <p:cNvSpPr>
            <a:spLocks noGrp="1"/>
          </p:cNvSpPr>
          <p:nvPr>
            <p:ph idx="1"/>
          </p:nvPr>
        </p:nvSpPr>
        <p:spPr>
          <a:xfrm>
            <a:off x="107950" y="765175"/>
            <a:ext cx="8907463" cy="5759450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endParaRPr lang="hr-HR" altLang="sr-Latn-RS" u="sng" dirty="0"/>
          </a:p>
          <a:p>
            <a:pPr marL="0" indent="0" algn="just">
              <a:buFontTx/>
              <a:buNone/>
              <a:defRPr/>
            </a:pP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Sadržaj proračuna:</a:t>
            </a:r>
          </a:p>
          <a:p>
            <a:pPr marL="0" indent="0" algn="just">
              <a:buFontTx/>
              <a:buNone/>
              <a:defRPr/>
            </a:pPr>
            <a:endParaRPr lang="hr-HR" altLang="sr-Latn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Odluka o izvršavanju proračuna </a:t>
            </a: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donosi se obavezno uz Proračun. Njome se uređuje struktura prihoda i primitaka te rashoda i izdataka proračuna, njegovo izvršavanje, opseg zaduživanja i jamstava, upravljanje financijskom i nefinancijskom imovinom, prava i obaveze proračunskih korisnika, utvrđuje se proračunska zaliha, utvrđuju se pojedine ovlasti župana u izvršavanju proračuna te druga pitanja u izvršavanju proračuna.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zervirano mjesto sadržaja 2"/>
          <p:cNvSpPr>
            <a:spLocks noGrp="1" noChangeArrowheads="1"/>
          </p:cNvSpPr>
          <p:nvPr>
            <p:ph idx="1"/>
          </p:nvPr>
        </p:nvSpPr>
        <p:spPr>
          <a:xfrm>
            <a:off x="250825" y="1341438"/>
            <a:ext cx="8694738" cy="5086350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hr-HR" altLang="sr-Latn-RS" sz="2800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Izmjene i dopune proračuna</a:t>
            </a:r>
          </a:p>
          <a:p>
            <a:pPr marL="0" indent="0" algn="just">
              <a:buFontTx/>
              <a:buNone/>
            </a:pPr>
            <a:endParaRPr lang="hr-HR" altLang="sr-Latn-RS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</a:pPr>
            <a:r>
              <a:rPr lang="hr-HR" altLang="sr-Latn-R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Ako se u tijeku proračunske godine zbog nastanka novih obaveza za proračun, povećaju rashodi i/ili izdaci, odnosno smanje prihodi i/ili primici, Županijska skupština na prijedlog župana donosi izmjene i dopuna proračuna. Izmjene i dopune proračuna vrše se uravnoteženjem prihoda i primitaka s rashodima i izdacima.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hr-HR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Polugodišnji izvještaj o izvršenju proračuna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hr-H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Izrađuje ga upravni odjel nadležan za financije i  proračun te dostavlja županu najkasnije do 5. rujna tekuće proračunske godine,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Župan ga dostavlja Županijskoj skupštini na donošenje najkasnije do 15. rujna tekuće proračunske godine.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0825" y="981075"/>
            <a:ext cx="8694738" cy="5086350"/>
          </a:xfrm>
        </p:spPr>
        <p:txBody>
          <a:bodyPr/>
          <a:lstStyle/>
          <a:p>
            <a:pPr>
              <a:defRPr/>
            </a:pPr>
            <a:endParaRPr lang="hr-HR" dirty="0"/>
          </a:p>
          <a:p>
            <a:pPr marL="0" indent="0">
              <a:buFontTx/>
              <a:buNone/>
              <a:defRPr/>
            </a:pPr>
            <a:r>
              <a:rPr lang="hr-HR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Godišnji izvještaj o izvršenju Proračuna</a:t>
            </a:r>
          </a:p>
          <a:p>
            <a:pPr marL="0" indent="0">
              <a:buFontTx/>
              <a:buNone/>
              <a:defRPr/>
            </a:pPr>
            <a:endParaRPr lang="hr-HR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Izrađuje ga upravni odjel nadležan za financije i proračun te dostavlja županu najkasnije do 1. svibnja tekuće </a:t>
            </a:r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godine za prethodnu godinu,</a:t>
            </a:r>
            <a:endParaRPr lang="hr-H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Župan ga dostavlja Županijskoj skupštini na donošenje najkasnije do 1. lipnja tekuće </a:t>
            </a:r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godine za prethodnu godinu.</a:t>
            </a:r>
            <a:endParaRPr lang="hr-H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zervirano mjesto sadržaja 2"/>
          <p:cNvSpPr>
            <a:spLocks noGrp="1" noChangeArrowheads="1"/>
          </p:cNvSpPr>
          <p:nvPr>
            <p:ph idx="1"/>
          </p:nvPr>
        </p:nvSpPr>
        <p:spPr>
          <a:xfrm>
            <a:off x="250825" y="1628775"/>
            <a:ext cx="8694738" cy="5086350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hr-HR" altLang="sr-Latn-R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Jedno od najvažnijih načela proračuna jest da isti mora biti uravnotežen – ukupna visina planiranih prihoda i primitaka mora biti jednaka ukupnoj visini planiranih rashoda i izdataka. </a:t>
            </a:r>
          </a:p>
          <a:p>
            <a:pPr marL="0" indent="0">
              <a:buFontTx/>
              <a:buNone/>
            </a:pPr>
            <a:endParaRPr lang="hr-HR" altLang="sr-Latn-R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0825" y="1052513"/>
            <a:ext cx="8694738" cy="553878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r-HR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Odakle dolazi novac u Proračun?</a:t>
            </a:r>
          </a:p>
          <a:p>
            <a:pPr marL="0" indent="0">
              <a:buFontTx/>
              <a:buNone/>
              <a:defRPr/>
            </a:pPr>
            <a:endParaRPr lang="hr-H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Porez  na dohodak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Porez na nasljedstva i darove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Porez na cestovna motorna vozila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Porez na automate za zabavne igre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Pomoći od međunarodnih organizacija i tijela EU (za projekte)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Pomoći iz proračuna (Državni proračun, proračuni općina i gradova – za zajedničke programe, aktivnosti i projekte)</a:t>
            </a:r>
          </a:p>
          <a:p>
            <a:pPr marL="0" indent="0">
              <a:buFontTx/>
              <a:buNone/>
              <a:defRPr/>
            </a:pPr>
            <a:endParaRPr lang="hr-HR" dirty="0"/>
          </a:p>
          <a:p>
            <a:pPr>
              <a:buFont typeface="Wingdings" panose="05000000000000000000" pitchFamily="2" charset="2"/>
              <a:buChar char="q"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zervirano mjesto sadržaja 2"/>
          <p:cNvSpPr>
            <a:spLocks noGrp="1"/>
          </p:cNvSpPr>
          <p:nvPr>
            <p:ph idx="1"/>
          </p:nvPr>
        </p:nvSpPr>
        <p:spPr>
          <a:xfrm>
            <a:off x="179388" y="1052513"/>
            <a:ext cx="8785225" cy="532923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r-HR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Odakle dolazi novac u Proračun?</a:t>
            </a:r>
          </a:p>
          <a:p>
            <a:pPr marL="0" indent="0">
              <a:buFontTx/>
              <a:buNone/>
              <a:defRPr/>
            </a:pPr>
            <a:endParaRPr lang="hr-HR" altLang="sr-Latn-R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Pomoći iz izvanproračunskih korisnika (Hrvatski zavod za zapošljavanje)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Pomoći Državnog proračuna za decentralizirane funkcije (zakonski standard za osnovne i srednje škole, učeničke domove, zdravstvene ustanove, centre za socijalnu skrb)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Prihodi od financijske imovine (kamate, tečajne razlike, višak poslovanja pravnih osoba kojima je Županija osnivač)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Prihodi od nefinancijske imovine (koncesije, naknada za nedozvoljeno izgrađene građevine)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zervirano mjesto sadržaja 2"/>
          <p:cNvSpPr>
            <a:spLocks noGrp="1"/>
          </p:cNvSpPr>
          <p:nvPr>
            <p:ph idx="1"/>
          </p:nvPr>
        </p:nvSpPr>
        <p:spPr>
          <a:xfrm>
            <a:off x="250825" y="1052513"/>
            <a:ext cx="8694738" cy="547211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r-HR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Odakle dolazi novac u Proračun?</a:t>
            </a:r>
          </a:p>
          <a:p>
            <a:pPr marL="0" indent="0">
              <a:buFontTx/>
              <a:buNone/>
              <a:defRPr/>
            </a:pPr>
            <a:endParaRPr lang="hr-HR" altLang="sr-Latn-R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Prihodi od upravnih i administrativnih pristojbi (županijske upravne pristojbe i državni </a:t>
            </a:r>
            <a:r>
              <a:rPr lang="hr-HR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biljezi</a:t>
            </a: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Prihodi po posebnim propisima (izdavanje dozvola za linijski prijevoz, refundacije i sl.)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Prihodi od donacija (stipendije, manifestacije i sl.)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Prihodi od prodaje (rashodovana službena vozila)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Primici od financijske imovine i zaduživanja (primici od kreditnog zaduženja, povrati deponiranih sredstava za kredite dane poduzetnicima i poljoprivrednicima)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endParaRPr lang="hr-HR" alt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0825" y="1052513"/>
            <a:ext cx="8694738" cy="532923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r-HR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Kamo odlazi novac iz Proračuna ?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Zdravstvo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Obrazovanje, 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Udruge, civilno društvo, Crveni križ, Vatrogasna zajednica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Programi i projekti u gospodarstvu, poljoprivredi, prometu, komunalnom gospodarstvu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Programi i projekti iz područja gospodarenja otpadom, zaštite okoliša, prostornog uređenja i gradnje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Donacije, potpore, pomoći, subvencije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Izvršno i predstavničko tijelo Županije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6" descr="D:\nicks computer\new global series again!!!\global09\global09_tit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-23813"/>
            <a:ext cx="9182101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71450" y="3644900"/>
            <a:ext cx="8785225" cy="2520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altLang="sr-Latn-RS" sz="4000" b="1" smtClean="0">
                <a:latin typeface="Times New Roman" panose="02020603050405020304" pitchFamily="18" charset="0"/>
              </a:rPr>
              <a:t>Proračun </a:t>
            </a:r>
            <a:br>
              <a:rPr lang="hr-HR" altLang="sr-Latn-RS" sz="4000" b="1" smtClean="0">
                <a:latin typeface="Times New Roman" panose="02020603050405020304" pitchFamily="18" charset="0"/>
              </a:rPr>
            </a:br>
            <a:r>
              <a:rPr lang="hr-HR" altLang="sr-Latn-RS" sz="4000" b="1" smtClean="0">
                <a:latin typeface="Times New Roman" panose="02020603050405020304" pitchFamily="18" charset="0"/>
              </a:rPr>
              <a:t>Krapinsko-zagorske županije  za  </a:t>
            </a:r>
            <a:br>
              <a:rPr lang="hr-HR" altLang="sr-Latn-RS" sz="4000" b="1" smtClean="0">
                <a:latin typeface="Times New Roman" panose="02020603050405020304" pitchFamily="18" charset="0"/>
              </a:rPr>
            </a:br>
            <a:r>
              <a:rPr lang="hr-HR" altLang="sr-Latn-RS" sz="4000" b="1" smtClean="0">
                <a:latin typeface="Times New Roman" panose="02020603050405020304" pitchFamily="18" charset="0"/>
              </a:rPr>
              <a:t>2021. godinu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zervirano mjesto sadržaja 1"/>
          <p:cNvSpPr>
            <a:spLocks noGrp="1" noChangeArrowheads="1"/>
          </p:cNvSpPr>
          <p:nvPr>
            <p:ph idx="1"/>
          </p:nvPr>
        </p:nvSpPr>
        <p:spPr>
          <a:xfrm>
            <a:off x="236538" y="1341438"/>
            <a:ext cx="8694737" cy="5322887"/>
          </a:xfrm>
        </p:spPr>
        <p:txBody>
          <a:bodyPr/>
          <a:lstStyle/>
          <a:p>
            <a:pPr marL="0" indent="0" algn="just">
              <a:buFontTx/>
              <a:buNone/>
            </a:pPr>
            <a:endParaRPr lang="sr-Latn-CS" altLang="sr-Latn-RS" b="1" smtClean="0"/>
          </a:p>
          <a:p>
            <a:pPr marL="0" indent="0" algn="just">
              <a:buFontTx/>
              <a:buNone/>
            </a:pPr>
            <a:r>
              <a:rPr lang="sr-Latn-CS" altLang="sr-Latn-R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ŠTO JE PRORAČUN?</a:t>
            </a:r>
          </a:p>
          <a:p>
            <a:pPr marL="0" indent="0" algn="just">
              <a:buFontTx/>
              <a:buNone/>
            </a:pPr>
            <a:endParaRPr lang="sr-Latn-CS" altLang="sr-Latn-RS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</a:pPr>
            <a:r>
              <a:rPr lang="sr-Latn-CS" altLang="sr-Latn-R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Proračun je temeljni financijski dokument u kojem su iskazani svi planirani godišnji prihodi i primici te rashodi i izdaci. </a:t>
            </a:r>
          </a:p>
          <a:p>
            <a:pPr marL="0" indent="0" algn="just">
              <a:buFontTx/>
              <a:buNone/>
            </a:pPr>
            <a:r>
              <a:rPr lang="sr-Latn-CS" altLang="sr-Latn-R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Proračun se odnosi na fiskalnu godinu koja prestavlja razdoblje od 12 mjeseci – od 1. siječnja do 31. prosinca.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zervirano mjesto sadržaja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hr-HR" altLang="sr-Latn-R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hr-HR" altLang="sr-Latn-R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metodologija izrade proračuna </a:t>
            </a:r>
          </a:p>
          <a:p>
            <a:pPr marL="0" indent="0" algn="ctr">
              <a:buFontTx/>
              <a:buNone/>
            </a:pPr>
            <a:r>
              <a:rPr lang="hr-HR" altLang="sr-Latn-R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r">
              <a:buFontTx/>
              <a:buNone/>
            </a:pPr>
            <a:r>
              <a:rPr lang="hr-HR" altLang="sr-Latn-R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FontTx/>
              <a:buNone/>
            </a:pPr>
            <a:r>
              <a:rPr lang="hr-HR" altLang="sr-Latn-R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proračun obuhvaća prihode i primitke te </a:t>
            </a:r>
          </a:p>
          <a:p>
            <a:pPr marL="0" indent="0" algn="ctr">
              <a:buFontTx/>
              <a:buNone/>
            </a:pPr>
            <a:r>
              <a:rPr lang="hr-HR" altLang="sr-Latn-R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rashode i izdatke Krapinsko-zagorske županije te svih njezinih proračunskih korisn</a:t>
            </a:r>
            <a:r>
              <a:rPr lang="hr-HR" altLang="sr-Latn-RS" sz="2800" smtClean="0"/>
              <a:t>ika </a:t>
            </a:r>
          </a:p>
        </p:txBody>
      </p:sp>
      <p:sp>
        <p:nvSpPr>
          <p:cNvPr id="5" name="Strelica dolje 4"/>
          <p:cNvSpPr/>
          <p:nvPr/>
        </p:nvSpPr>
        <p:spPr>
          <a:xfrm>
            <a:off x="3779838" y="2349500"/>
            <a:ext cx="1079500" cy="719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0825" y="981075"/>
            <a:ext cx="8694738" cy="576103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r-HR" altLang="x-non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Ukupno </a:t>
            </a:r>
            <a:r>
              <a:rPr lang="hr-HR" altLang="x-none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51 proračunski korisnik </a:t>
            </a:r>
            <a:endParaRPr lang="hr-HR" altLang="x-none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hr-HR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 osnovne škole</a:t>
            </a:r>
          </a:p>
          <a:p>
            <a:pPr>
              <a:defRPr/>
            </a:pPr>
            <a:r>
              <a:rPr lang="hr-HR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srednjih škola</a:t>
            </a:r>
          </a:p>
          <a:p>
            <a:pPr>
              <a:defRPr/>
            </a:pPr>
            <a:r>
              <a:rPr lang="hr-HR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 Zabok</a:t>
            </a:r>
          </a:p>
          <a:p>
            <a:pPr>
              <a:defRPr/>
            </a:pPr>
            <a:r>
              <a:rPr lang="hr-HR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Specijalne bolnice</a:t>
            </a:r>
          </a:p>
          <a:p>
            <a:pPr>
              <a:defRPr/>
            </a:pPr>
            <a:r>
              <a:rPr lang="hr-HR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 zdravlja KZŽ</a:t>
            </a:r>
          </a:p>
          <a:p>
            <a:pPr>
              <a:defRPr/>
            </a:pPr>
            <a:r>
              <a:rPr lang="hr-HR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Zavod za hitnu medicinu</a:t>
            </a:r>
          </a:p>
          <a:p>
            <a:pPr>
              <a:defRPr/>
            </a:pPr>
            <a:r>
              <a:rPr lang="hr-HR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Zavod za javno zdravstvo</a:t>
            </a:r>
          </a:p>
          <a:p>
            <a:pPr>
              <a:defRPr/>
            </a:pPr>
            <a:r>
              <a:rPr lang="hr-HR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Zavod za prostorno uređenje</a:t>
            </a:r>
          </a:p>
          <a:p>
            <a:pPr>
              <a:defRPr/>
            </a:pPr>
            <a:r>
              <a:rPr lang="hr-HR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Javna ustanova za </a:t>
            </a:r>
            <a:r>
              <a:rPr lang="hr-HR" altLang="x-none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upravlj</a:t>
            </a:r>
            <a:r>
              <a:rPr lang="hr-HR" altLang="x-non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zaštićenim </a:t>
            </a:r>
            <a:r>
              <a:rPr lang="hr-HR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dijelovima prirode </a:t>
            </a:r>
          </a:p>
          <a:p>
            <a:pPr>
              <a:defRPr/>
            </a:pPr>
            <a:r>
              <a:rPr lang="hr-HR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Zagorska razvojna </a:t>
            </a:r>
            <a:r>
              <a:rPr lang="hr-HR" altLang="x-non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agencija</a:t>
            </a:r>
          </a:p>
          <a:p>
            <a:pPr>
              <a:defRPr/>
            </a:pPr>
            <a:r>
              <a:rPr lang="hr-HR" altLang="x-non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 za žrtve nasilja u obitelji Novi početak</a:t>
            </a:r>
          </a:p>
          <a:p>
            <a:pPr>
              <a:defRPr/>
            </a:pPr>
            <a:endParaRPr lang="hr-HR" alt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endParaRPr lang="hr-H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endParaRPr lang="hr-HR" altLang="sr-Latn-RS" smtClean="0"/>
          </a:p>
          <a:p>
            <a:pPr marL="0" indent="0" algn="ctr">
              <a:buFontTx/>
              <a:buNone/>
            </a:pPr>
            <a:r>
              <a:rPr lang="hr-HR" altLang="sr-Latn-RS" sz="2400" b="1" smtClean="0"/>
              <a:t>Plan proračuna Krapinsko-zagorske županije </a:t>
            </a:r>
          </a:p>
          <a:p>
            <a:pPr marL="0" indent="0" algn="ctr">
              <a:buFontTx/>
              <a:buNone/>
            </a:pPr>
            <a:r>
              <a:rPr lang="hr-HR" altLang="sr-Latn-RS" sz="2400" b="1" u="sng" smtClean="0"/>
              <a:t>bez proračunskih korisnika</a:t>
            </a:r>
            <a:r>
              <a:rPr lang="hr-HR" altLang="sr-Latn-RS" sz="2400" b="1" smtClean="0"/>
              <a:t>  </a:t>
            </a:r>
          </a:p>
          <a:p>
            <a:pPr marL="0" indent="0" algn="ctr">
              <a:buFontTx/>
              <a:buNone/>
            </a:pPr>
            <a:endParaRPr lang="hr-HR" altLang="sr-Latn-RS" sz="2400" b="1" smtClean="0"/>
          </a:p>
          <a:p>
            <a:pPr marL="0" indent="0" algn="ctr">
              <a:buFontTx/>
              <a:buNone/>
            </a:pPr>
            <a:r>
              <a:rPr lang="hr-HR" altLang="sr-Latn-RS" sz="2400" b="1" smtClean="0"/>
              <a:t>238.290.425,25</a:t>
            </a:r>
            <a:r>
              <a:rPr lang="hr-HR" altLang="sr-Latn-RS" sz="2400" smtClean="0"/>
              <a:t> </a:t>
            </a:r>
            <a:r>
              <a:rPr lang="hr-HR" altLang="sr-Latn-RS" sz="2400" b="1" smtClean="0"/>
              <a:t>kn</a:t>
            </a:r>
          </a:p>
          <a:p>
            <a:pPr marL="0" indent="0" algn="ctr">
              <a:buFontTx/>
              <a:buNone/>
            </a:pPr>
            <a:r>
              <a:rPr lang="hr-HR" altLang="sr-Latn-RS" sz="2400" smtClean="0"/>
              <a:t>(-1.769.346,75 kn ili 0,8%;</a:t>
            </a:r>
          </a:p>
          <a:p>
            <a:pPr marL="0" indent="0" algn="ctr">
              <a:buFontTx/>
              <a:buNone/>
            </a:pPr>
            <a:r>
              <a:rPr lang="hr-HR" altLang="sr-Latn-RS" sz="2400" smtClean="0">
                <a:cs typeface="Arial" panose="020B0604020202020204" pitchFamily="34" charset="0"/>
              </a:rPr>
              <a:t>prethodni plan 240.059.772,00 kn)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7950" y="1052513"/>
            <a:ext cx="9036050" cy="554513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r-HR" sz="2000" b="1" dirty="0" smtClean="0"/>
              <a:t>Rashodovna strana proračuna</a:t>
            </a:r>
          </a:p>
          <a:p>
            <a:pPr marL="0" indent="0" algn="ctr">
              <a:buFontTx/>
              <a:buNone/>
              <a:defRPr/>
            </a:pPr>
            <a:r>
              <a:rPr lang="hr-HR" sz="2400" b="1" dirty="0" smtClean="0"/>
              <a:t>Školstvo </a:t>
            </a:r>
            <a:r>
              <a:rPr lang="hr-HR" sz="2400" b="1" dirty="0"/>
              <a:t>– </a:t>
            </a:r>
            <a:r>
              <a:rPr lang="hr-HR" sz="2400" b="1" dirty="0" smtClean="0"/>
              <a:t>72.422.916</a:t>
            </a:r>
            <a:endParaRPr lang="hr-HR" sz="2400" b="1" dirty="0"/>
          </a:p>
          <a:p>
            <a:pPr marL="0" indent="0" algn="ctr">
              <a:buFontTx/>
              <a:buNone/>
              <a:defRPr/>
            </a:pPr>
            <a:endParaRPr lang="hr-HR" sz="2400" dirty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39.790.716 </a:t>
            </a:r>
            <a:r>
              <a:rPr lang="hr-HR" sz="2400" dirty="0"/>
              <a:t>– decentralizirana sredstva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/>
              <a:t>21.400.000 – prijevoz učenika (SŠ)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3.952.200 </a:t>
            </a:r>
            <a:r>
              <a:rPr lang="hr-HR" sz="2400" dirty="0"/>
              <a:t>– EU </a:t>
            </a:r>
            <a:r>
              <a:rPr lang="hr-HR" sz="2400" dirty="0" err="1"/>
              <a:t>soft</a:t>
            </a:r>
            <a:r>
              <a:rPr lang="hr-HR" sz="2400" dirty="0"/>
              <a:t> projekti (Baltazar, </a:t>
            </a:r>
            <a:r>
              <a:rPr lang="hr-HR" sz="2400" dirty="0" err="1"/>
              <a:t>Zalogajček</a:t>
            </a:r>
            <a:r>
              <a:rPr lang="hr-HR" sz="2400" dirty="0" smtClean="0"/>
              <a:t>,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/>
              <a:t> </a:t>
            </a:r>
            <a:r>
              <a:rPr lang="hr-HR" sz="2400" dirty="0" smtClean="0"/>
              <a:t>                    </a:t>
            </a:r>
            <a:r>
              <a:rPr lang="hr-HR" sz="2400" dirty="0" err="1" smtClean="0"/>
              <a:t>Shema,profesor</a:t>
            </a:r>
            <a:r>
              <a:rPr lang="hr-HR" sz="2400" dirty="0" smtClean="0"/>
              <a:t> Baltazar online)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2.558.000 </a:t>
            </a:r>
            <a:r>
              <a:rPr lang="hr-HR" sz="2400" dirty="0"/>
              <a:t>– tekuće i investicijsko održavanje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2.322.000 </a:t>
            </a:r>
            <a:r>
              <a:rPr lang="hr-HR" sz="2400" dirty="0"/>
              <a:t>– stipendije, natjecanja i dr. edukativni </a:t>
            </a:r>
            <a:r>
              <a:rPr lang="hr-HR" sz="2400" dirty="0" smtClean="0"/>
              <a:t>programi</a:t>
            </a:r>
            <a:endParaRPr lang="hr-HR" sz="2400" dirty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1.400.000 </a:t>
            </a:r>
            <a:r>
              <a:rPr lang="hr-HR" sz="2400" dirty="0"/>
              <a:t>– radne bilježnice za učenike OŠ </a:t>
            </a:r>
            <a:endParaRPr lang="hr-HR" sz="2400" dirty="0" smtClean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1.000.000 – Visokoškolski programi</a:t>
            </a:r>
            <a:endParaRPr lang="hr-HR" sz="2400" dirty="0"/>
          </a:p>
          <a:p>
            <a:pPr marL="0" indent="0" algn="ctr">
              <a:buFontTx/>
              <a:buNone/>
              <a:defRPr/>
            </a:pPr>
            <a:endParaRPr lang="hr-HR" sz="2400" dirty="0"/>
          </a:p>
          <a:p>
            <a:pPr marL="0" indent="0">
              <a:buFontTx/>
              <a:buNone/>
              <a:defRPr/>
            </a:pPr>
            <a:endParaRPr lang="hr-HR" sz="2400" b="1" dirty="0"/>
          </a:p>
        </p:txBody>
      </p:sp>
      <p:sp>
        <p:nvSpPr>
          <p:cNvPr id="34819" name="TekstniOkvir 1"/>
          <p:cNvSpPr txBox="1">
            <a:spLocks noChangeArrowheads="1"/>
          </p:cNvSpPr>
          <p:nvPr/>
        </p:nvSpPr>
        <p:spPr bwMode="auto">
          <a:xfrm>
            <a:off x="5627688" y="5949950"/>
            <a:ext cx="3317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r-HR" altLang="sr-Latn-R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72,4 mln. kn / 238,3 mln. kn</a:t>
            </a: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0825" y="1052513"/>
            <a:ext cx="8893175" cy="580548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r-HR" sz="2000" b="1" dirty="0" smtClean="0"/>
              <a:t>Rashodovna strana proračuna</a:t>
            </a:r>
          </a:p>
          <a:p>
            <a:pPr marL="0" indent="0" algn="ctr">
              <a:buFontTx/>
              <a:buNone/>
              <a:defRPr/>
            </a:pPr>
            <a:r>
              <a:rPr lang="hr-HR" sz="2000" b="1" dirty="0" smtClean="0"/>
              <a:t>Kapitalni projekti </a:t>
            </a:r>
            <a:r>
              <a:rPr lang="hr-HR" sz="2000" b="1" dirty="0"/>
              <a:t>– </a:t>
            </a:r>
            <a:r>
              <a:rPr lang="hr-HR" sz="2000" b="1" dirty="0" smtClean="0"/>
              <a:t>44.145.198</a:t>
            </a:r>
            <a:endParaRPr lang="hr-HR" sz="2000" b="1" dirty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000" dirty="0"/>
              <a:t>10.685.000 – ZEZ Stubički </a:t>
            </a:r>
            <a:r>
              <a:rPr lang="hr-HR" sz="2000" dirty="0" err="1"/>
              <a:t>Golubovec</a:t>
            </a:r>
            <a:endParaRPr lang="hr-HR" sz="2000" dirty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000" dirty="0" smtClean="0"/>
              <a:t>5.917.500 </a:t>
            </a:r>
            <a:r>
              <a:rPr lang="hr-HR" sz="2000" dirty="0"/>
              <a:t>– </a:t>
            </a:r>
            <a:r>
              <a:rPr lang="hr-HR" sz="2000" dirty="0" smtClean="0"/>
              <a:t>energetska obnova(OŠ </a:t>
            </a:r>
            <a:r>
              <a:rPr lang="hr-HR" sz="2000" dirty="0" err="1" smtClean="0"/>
              <a:t>M.Bistrica</a:t>
            </a:r>
            <a:r>
              <a:rPr lang="hr-HR" sz="2000" dirty="0" smtClean="0"/>
              <a:t> i COO </a:t>
            </a:r>
            <a:r>
              <a:rPr lang="hr-HR" sz="2000" dirty="0" err="1" smtClean="0"/>
              <a:t>Kr.Toplice</a:t>
            </a:r>
            <a:r>
              <a:rPr lang="hr-HR" sz="2000" dirty="0" smtClean="0"/>
              <a:t>)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000" dirty="0"/>
              <a:t>5.220.000 – projekt „Sigurna kuća”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000" dirty="0" smtClean="0"/>
              <a:t>5.000.000 </a:t>
            </a:r>
            <a:r>
              <a:rPr lang="hr-HR" sz="2000" dirty="0"/>
              <a:t>– dogradnja SB </a:t>
            </a:r>
            <a:r>
              <a:rPr lang="hr-HR" sz="2000" dirty="0" err="1"/>
              <a:t>Kr.Toplice</a:t>
            </a:r>
            <a:r>
              <a:rPr lang="hr-HR" sz="2000" dirty="0"/>
              <a:t>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000" dirty="0" smtClean="0"/>
              <a:t>4.800.000 </a:t>
            </a:r>
            <a:r>
              <a:rPr lang="hr-HR" sz="2000" dirty="0"/>
              <a:t>– dvorana  </a:t>
            </a:r>
            <a:r>
              <a:rPr lang="hr-HR" sz="2000" dirty="0" err="1"/>
              <a:t>Zl.Bistrica</a:t>
            </a:r>
            <a:endParaRPr lang="hr-HR" sz="2000" dirty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000" dirty="0"/>
              <a:t>3.954.000 – energetska obnova NBO SB </a:t>
            </a:r>
            <a:r>
              <a:rPr lang="hr-HR" sz="2000" dirty="0" err="1"/>
              <a:t>Kr.Toplice</a:t>
            </a:r>
            <a:endParaRPr lang="hr-HR" sz="2000" dirty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000" dirty="0" smtClean="0"/>
              <a:t>2.000.000 – dogradnja SB </a:t>
            </a:r>
            <a:r>
              <a:rPr lang="hr-HR" sz="2000" dirty="0" err="1" smtClean="0"/>
              <a:t>St.Toplice</a:t>
            </a:r>
            <a:endParaRPr lang="hr-HR" sz="2000" dirty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000" dirty="0"/>
              <a:t>1.450.000 – obnova PŠ Laz </a:t>
            </a:r>
            <a:r>
              <a:rPr lang="hr-HR" sz="2000" dirty="0" smtClean="0"/>
              <a:t>Bistrički</a:t>
            </a:r>
            <a:endParaRPr lang="hr-HR" sz="2200" dirty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000" dirty="0" smtClean="0"/>
              <a:t>1.000.000 </a:t>
            </a:r>
            <a:r>
              <a:rPr lang="hr-HR" sz="2000" dirty="0"/>
              <a:t>– dvorana OŠ </a:t>
            </a:r>
            <a:r>
              <a:rPr lang="hr-HR" sz="2000" dirty="0" err="1"/>
              <a:t>Petrovsko</a:t>
            </a:r>
            <a:endParaRPr lang="hr-HR" sz="2000" dirty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000" dirty="0" smtClean="0"/>
              <a:t>973.750 –Regionalni centar kompetencija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000" dirty="0"/>
              <a:t>600.000 – PTD za škole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000" dirty="0" smtClean="0"/>
              <a:t>500.000 – sanacija odlagališta otpada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000" dirty="0" smtClean="0"/>
              <a:t>2.044.948 – provođenje projekata u JU (Abeceda </a:t>
            </a:r>
            <a:r>
              <a:rPr lang="hr-HR" sz="2000" dirty="0" err="1" smtClean="0"/>
              <a:t>prirode,Veze</a:t>
            </a:r>
            <a:r>
              <a:rPr lang="hr-HR" sz="2000" dirty="0" smtClean="0"/>
              <a:t> prirode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endParaRPr lang="hr-HR" sz="2400" dirty="0"/>
          </a:p>
        </p:txBody>
      </p:sp>
      <p:sp>
        <p:nvSpPr>
          <p:cNvPr id="35843" name="TekstniOkvir 1"/>
          <p:cNvSpPr txBox="1">
            <a:spLocks noChangeArrowheads="1"/>
          </p:cNvSpPr>
          <p:nvPr/>
        </p:nvSpPr>
        <p:spPr bwMode="auto">
          <a:xfrm>
            <a:off x="7308850" y="5876925"/>
            <a:ext cx="1835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hr-HR" altLang="sr-Latn-R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116,5 / 238,3</a:t>
            </a:r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0825" y="1125538"/>
            <a:ext cx="8694738" cy="537368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r-HR" sz="2000" b="1" dirty="0" smtClean="0"/>
              <a:t>Rashodovna strana proračuna</a:t>
            </a:r>
          </a:p>
          <a:p>
            <a:pPr marL="0" indent="0" algn="ctr">
              <a:buFontTx/>
              <a:buNone/>
              <a:defRPr/>
            </a:pPr>
            <a:r>
              <a:rPr lang="hr-HR" sz="2400" b="1" dirty="0" smtClean="0"/>
              <a:t>Javna uprava i administracija </a:t>
            </a:r>
            <a:r>
              <a:rPr lang="hr-HR" sz="2400" b="1" dirty="0"/>
              <a:t>– </a:t>
            </a:r>
            <a:r>
              <a:rPr lang="hr-HR" sz="2400" b="1" dirty="0" smtClean="0"/>
              <a:t>34.085.000</a:t>
            </a:r>
            <a:endParaRPr lang="hr-HR" sz="2400" b="1" dirty="0"/>
          </a:p>
          <a:p>
            <a:pPr marL="0" indent="0" algn="ctr">
              <a:buFontTx/>
              <a:buNone/>
              <a:defRPr/>
            </a:pPr>
            <a:endParaRPr lang="hr-HR" sz="2400" dirty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26.827.000 </a:t>
            </a:r>
            <a:r>
              <a:rPr lang="hr-HR" sz="2400" dirty="0"/>
              <a:t>– </a:t>
            </a:r>
            <a:r>
              <a:rPr lang="hr-HR" sz="2400" dirty="0" smtClean="0"/>
              <a:t>županijska administracija ( 9 </a:t>
            </a:r>
            <a:r>
              <a:rPr lang="hr-HR" sz="2000" dirty="0" err="1" smtClean="0"/>
              <a:t>mln</a:t>
            </a:r>
            <a:r>
              <a:rPr lang="hr-HR" sz="2000" dirty="0" smtClean="0"/>
              <a:t> ili 34% UDU</a:t>
            </a:r>
            <a:r>
              <a:rPr lang="hr-HR" sz="2400" dirty="0" smtClean="0"/>
              <a:t>)</a:t>
            </a:r>
            <a:endParaRPr lang="hr-HR" sz="2400" dirty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4.500.000 </a:t>
            </a:r>
            <a:r>
              <a:rPr lang="hr-HR" sz="2400" dirty="0"/>
              <a:t>– </a:t>
            </a:r>
            <a:r>
              <a:rPr lang="hr-HR" sz="2400" dirty="0" smtClean="0"/>
              <a:t>provedba lokalnih izbora</a:t>
            </a:r>
            <a:endParaRPr lang="hr-HR" sz="2400" dirty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1.088.000 </a:t>
            </a:r>
            <a:r>
              <a:rPr lang="hr-HR" sz="2400" dirty="0"/>
              <a:t>– </a:t>
            </a:r>
            <a:r>
              <a:rPr lang="hr-HR" sz="2400" dirty="0" smtClean="0"/>
              <a:t>aktivnosti Ureda župana </a:t>
            </a:r>
            <a:endParaRPr lang="hr-HR" sz="2400" dirty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1.670.000 </a:t>
            </a:r>
            <a:r>
              <a:rPr lang="hr-HR" sz="2400" dirty="0"/>
              <a:t>– </a:t>
            </a:r>
            <a:r>
              <a:rPr lang="hr-HR" sz="2400" dirty="0" smtClean="0"/>
              <a:t>aktivnosti Županijske skupštine</a:t>
            </a:r>
            <a:endParaRPr lang="hr-HR" sz="2400" dirty="0"/>
          </a:p>
        </p:txBody>
      </p:sp>
      <p:sp>
        <p:nvSpPr>
          <p:cNvPr id="36867" name="TekstniOkvir 1"/>
          <p:cNvSpPr txBox="1">
            <a:spLocks noChangeArrowheads="1"/>
          </p:cNvSpPr>
          <p:nvPr/>
        </p:nvSpPr>
        <p:spPr bwMode="auto">
          <a:xfrm>
            <a:off x="7270750" y="6021388"/>
            <a:ext cx="1657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r-HR" altLang="sr-Latn-R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150,6 / 238,3</a:t>
            </a:r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71463" y="1052513"/>
            <a:ext cx="8694737" cy="55753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r-HR" sz="2000" b="1" dirty="0" smtClean="0"/>
              <a:t>Rashodovna strana proračuna</a:t>
            </a:r>
          </a:p>
          <a:p>
            <a:pPr marL="0" indent="0" algn="ctr">
              <a:buFontTx/>
              <a:buNone/>
              <a:defRPr/>
            </a:pPr>
            <a:r>
              <a:rPr lang="hr-HR" sz="2400" b="1" dirty="0" smtClean="0"/>
              <a:t>Zdravstvo </a:t>
            </a:r>
            <a:r>
              <a:rPr lang="hr-HR" sz="2400" b="1" dirty="0"/>
              <a:t>i socijalna skrb – </a:t>
            </a:r>
            <a:r>
              <a:rPr lang="hr-HR" sz="2400" b="1" dirty="0" smtClean="0"/>
              <a:t>27.186.340</a:t>
            </a:r>
            <a:endParaRPr lang="hr-HR" sz="2400" b="1" dirty="0"/>
          </a:p>
          <a:p>
            <a:pPr marL="0" indent="0" algn="ctr">
              <a:buFontTx/>
              <a:buNone/>
              <a:defRPr/>
            </a:pPr>
            <a:endParaRPr lang="hr-HR" sz="800" dirty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22.141.340 </a:t>
            </a:r>
            <a:r>
              <a:rPr lang="hr-HR" sz="2400" dirty="0"/>
              <a:t>– decentralizirana sredstva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2.700.000 </a:t>
            </a:r>
            <a:r>
              <a:rPr lang="hr-HR" sz="2400" dirty="0"/>
              <a:t>– hitna medicinska služba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385.000 </a:t>
            </a:r>
            <a:r>
              <a:rPr lang="hr-HR" sz="2400" dirty="0"/>
              <a:t>– programi prevencije i edukacije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/>
              <a:t>400.000 </a:t>
            </a:r>
            <a:r>
              <a:rPr lang="hr-HR" sz="2400" dirty="0" smtClean="0"/>
              <a:t>– </a:t>
            </a:r>
            <a:r>
              <a:rPr lang="hr-HR" sz="2400" dirty="0" err="1" smtClean="0"/>
              <a:t>mrtvozorstvo</a:t>
            </a:r>
            <a:endParaRPr lang="hr-HR" sz="2400" dirty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250.000 </a:t>
            </a:r>
            <a:r>
              <a:rPr lang="hr-HR" sz="2400" dirty="0"/>
              <a:t>– pomoć obiteljima i samcima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360.000 </a:t>
            </a:r>
            <a:r>
              <a:rPr lang="hr-HR" sz="2400" dirty="0"/>
              <a:t>– pronatalitetni </a:t>
            </a:r>
            <a:r>
              <a:rPr lang="hr-HR" sz="2400" dirty="0" smtClean="0"/>
              <a:t>dodatak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400.000 </a:t>
            </a:r>
            <a:r>
              <a:rPr lang="hr-HR" sz="2400" dirty="0"/>
              <a:t>– rana intervencija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250.000 </a:t>
            </a:r>
            <a:r>
              <a:rPr lang="hr-HR" sz="2400" dirty="0"/>
              <a:t>– Županija-prijatelj djece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/>
              <a:t>100.000 – </a:t>
            </a:r>
            <a:r>
              <a:rPr lang="hr-HR" sz="2400" dirty="0" smtClean="0"/>
              <a:t>provedba </a:t>
            </a:r>
            <a:r>
              <a:rPr lang="hr-HR" sz="2400" dirty="0"/>
              <a:t>Socijalnog plana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200.000 – ostali </a:t>
            </a:r>
            <a:r>
              <a:rPr lang="hr-HR" sz="2400" dirty="0"/>
              <a:t>programi</a:t>
            </a:r>
          </a:p>
          <a:p>
            <a:pPr marL="0" indent="0">
              <a:buFontTx/>
              <a:buNone/>
              <a:defRPr/>
            </a:pPr>
            <a:endParaRPr lang="hr-HR" sz="2400" dirty="0"/>
          </a:p>
        </p:txBody>
      </p:sp>
      <p:sp>
        <p:nvSpPr>
          <p:cNvPr id="37891" name="TekstniOkvir 1"/>
          <p:cNvSpPr txBox="1">
            <a:spLocks noChangeArrowheads="1"/>
          </p:cNvSpPr>
          <p:nvPr/>
        </p:nvSpPr>
        <p:spPr bwMode="auto">
          <a:xfrm>
            <a:off x="7413625" y="6227763"/>
            <a:ext cx="1552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r-HR" altLang="sr-Latn-R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177,8 / 238,3</a:t>
            </a:r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0825" y="1052513"/>
            <a:ext cx="8694738" cy="554513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r-HR" sz="2000" b="1" dirty="0" smtClean="0"/>
              <a:t>Rashodovna strana proračuna</a:t>
            </a:r>
          </a:p>
          <a:p>
            <a:pPr marL="0" indent="0" algn="ctr">
              <a:buFontTx/>
              <a:buNone/>
              <a:defRPr/>
            </a:pPr>
            <a:r>
              <a:rPr lang="hr-HR" sz="2400" b="1" dirty="0" smtClean="0"/>
              <a:t>Potpore </a:t>
            </a:r>
            <a:r>
              <a:rPr lang="hr-HR" sz="2400" b="1" dirty="0"/>
              <a:t>– </a:t>
            </a:r>
            <a:r>
              <a:rPr lang="hr-HR" sz="2400" b="1" dirty="0" smtClean="0"/>
              <a:t>11.743.500</a:t>
            </a:r>
            <a:endParaRPr lang="hr-HR" sz="2400" b="1" dirty="0"/>
          </a:p>
          <a:p>
            <a:pPr marL="0" indent="0" algn="ctr">
              <a:buFontTx/>
              <a:buNone/>
              <a:defRPr/>
            </a:pPr>
            <a:endParaRPr lang="hr-HR" sz="800" dirty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/>
              <a:t>4.500.000 – subvencija kamata poduzetnicima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2.204.000 </a:t>
            </a:r>
            <a:r>
              <a:rPr lang="hr-HR" sz="2400" dirty="0"/>
              <a:t>– poljoprivreda i manifestacije vezane uz </a:t>
            </a:r>
            <a:r>
              <a:rPr lang="hr-HR" sz="2400" dirty="0" err="1"/>
              <a:t>polj</a:t>
            </a:r>
            <a:r>
              <a:rPr lang="hr-HR" sz="2400" dirty="0"/>
              <a:t>.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1.644.500 </a:t>
            </a:r>
            <a:r>
              <a:rPr lang="hr-HR" sz="2400" dirty="0"/>
              <a:t>– Turistička zajednica KZŽ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775.000 </a:t>
            </a:r>
            <a:r>
              <a:rPr lang="hr-HR" sz="2400" dirty="0"/>
              <a:t>– Poslovno-tehnološki inkubator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740.000 </a:t>
            </a:r>
            <a:r>
              <a:rPr lang="hr-HR" sz="2400" dirty="0"/>
              <a:t>– gospodarske manifestacije i </a:t>
            </a:r>
            <a:r>
              <a:rPr lang="hr-HR" sz="2400" dirty="0" smtClean="0"/>
              <a:t>sajmovi</a:t>
            </a:r>
            <a:endParaRPr lang="hr-HR" sz="2400" dirty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300.000 </a:t>
            </a:r>
            <a:r>
              <a:rPr lang="hr-HR" sz="2400" dirty="0"/>
              <a:t>– proizvođači zagorskih mlinaca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50.000 </a:t>
            </a:r>
            <a:r>
              <a:rPr lang="hr-HR" sz="2400" dirty="0"/>
              <a:t>– DHMZ (obrana od tuče)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200.000 </a:t>
            </a:r>
            <a:r>
              <a:rPr lang="hr-HR" sz="2400" dirty="0"/>
              <a:t>– tradicionalni obrti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330.000 </a:t>
            </a:r>
            <a:r>
              <a:rPr lang="hr-HR" sz="2400" dirty="0"/>
              <a:t>– „start </a:t>
            </a:r>
            <a:r>
              <a:rPr lang="hr-HR" sz="2400" dirty="0" err="1"/>
              <a:t>up</a:t>
            </a:r>
            <a:r>
              <a:rPr lang="hr-HR" sz="2400" dirty="0"/>
              <a:t>” </a:t>
            </a:r>
            <a:r>
              <a:rPr lang="hr-HR" sz="2400" dirty="0" smtClean="0"/>
              <a:t>tvrtke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1.000.000 – potpora gospodarstvu (COVID 19)</a:t>
            </a:r>
            <a:endParaRPr lang="hr-HR" sz="2400" dirty="0"/>
          </a:p>
        </p:txBody>
      </p:sp>
      <p:sp>
        <p:nvSpPr>
          <p:cNvPr id="38915" name="TekstniOkvir 1"/>
          <p:cNvSpPr txBox="1">
            <a:spLocks noChangeArrowheads="1"/>
          </p:cNvSpPr>
          <p:nvPr/>
        </p:nvSpPr>
        <p:spPr bwMode="auto">
          <a:xfrm>
            <a:off x="7235825" y="6196013"/>
            <a:ext cx="162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r-HR" altLang="sr-Latn-R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189,5 / 238,3</a:t>
            </a:r>
          </a:p>
        </p:txBody>
      </p:sp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0825" y="1125538"/>
            <a:ext cx="8694738" cy="53022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r-HR" sz="2000" b="1" dirty="0" smtClean="0"/>
              <a:t>Rashodovna strana proračuna</a:t>
            </a:r>
          </a:p>
          <a:p>
            <a:pPr marL="0" indent="0" algn="ctr">
              <a:buFontTx/>
              <a:buNone/>
              <a:defRPr/>
            </a:pPr>
            <a:r>
              <a:rPr lang="hr-HR" sz="2400" b="1" dirty="0" smtClean="0"/>
              <a:t>Povezana društva i ustanove </a:t>
            </a:r>
            <a:r>
              <a:rPr lang="hr-HR" sz="2400" b="1" dirty="0"/>
              <a:t>– </a:t>
            </a:r>
            <a:r>
              <a:rPr lang="hr-HR" sz="2400" b="1" dirty="0" smtClean="0"/>
              <a:t>9.094.128</a:t>
            </a:r>
            <a:endParaRPr lang="hr-HR" sz="2400" b="1" dirty="0"/>
          </a:p>
          <a:p>
            <a:pPr marL="0" indent="0" algn="ctr">
              <a:buFontTx/>
              <a:buNone/>
              <a:defRPr/>
            </a:pPr>
            <a:endParaRPr lang="hr-HR" sz="2400" dirty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1.469.728 </a:t>
            </a:r>
            <a:r>
              <a:rPr lang="hr-HR" sz="2400" dirty="0"/>
              <a:t>– </a:t>
            </a:r>
            <a:r>
              <a:rPr lang="hr-HR" sz="2400" dirty="0" smtClean="0"/>
              <a:t>Javna ustanova za </a:t>
            </a:r>
            <a:r>
              <a:rPr lang="hr-HR" sz="2400" dirty="0" err="1" smtClean="0"/>
              <a:t>upr</a:t>
            </a:r>
            <a:r>
              <a:rPr lang="hr-HR" sz="2400" dirty="0" smtClean="0"/>
              <a:t>. </a:t>
            </a:r>
            <a:r>
              <a:rPr lang="hr-HR" sz="2400" dirty="0" err="1" smtClean="0"/>
              <a:t>zašt</a:t>
            </a:r>
            <a:r>
              <a:rPr lang="hr-HR" sz="2400" dirty="0" smtClean="0"/>
              <a:t>. </a:t>
            </a:r>
            <a:r>
              <a:rPr lang="hr-HR" sz="2400" dirty="0"/>
              <a:t>d</a:t>
            </a:r>
            <a:r>
              <a:rPr lang="hr-HR" sz="2400" dirty="0" smtClean="0"/>
              <a:t>ijel. prirode</a:t>
            </a:r>
            <a:endParaRPr lang="hr-HR" sz="2400" dirty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2.021.000 </a:t>
            </a:r>
            <a:r>
              <a:rPr lang="hr-HR" sz="2400" dirty="0"/>
              <a:t>– </a:t>
            </a:r>
            <a:r>
              <a:rPr lang="hr-HR" sz="2400" dirty="0" smtClean="0"/>
              <a:t>Zavod za prostorno uređenje</a:t>
            </a:r>
            <a:endParaRPr lang="hr-HR" sz="2400" dirty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625.000 – IPZP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700.000 </a:t>
            </a:r>
            <a:r>
              <a:rPr lang="hr-HR" sz="2400" dirty="0"/>
              <a:t>– </a:t>
            </a:r>
            <a:r>
              <a:rPr lang="hr-HR" sz="2400" dirty="0" smtClean="0"/>
              <a:t>REGEA</a:t>
            </a:r>
            <a:endParaRPr lang="hr-HR" sz="2400" dirty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1.028.790 </a:t>
            </a:r>
            <a:r>
              <a:rPr lang="hr-HR" sz="2400" dirty="0"/>
              <a:t>– </a:t>
            </a:r>
            <a:r>
              <a:rPr lang="hr-HR" sz="2400" dirty="0" smtClean="0"/>
              <a:t>ZARA</a:t>
            </a:r>
            <a:endParaRPr lang="hr-HR" sz="2400" dirty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500.000 </a:t>
            </a:r>
            <a:r>
              <a:rPr lang="hr-HR" sz="2400" dirty="0"/>
              <a:t>– </a:t>
            </a:r>
            <a:r>
              <a:rPr lang="hr-HR" sz="2400" dirty="0" smtClean="0"/>
              <a:t>Poduzetnički centar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489.610 – RCGO </a:t>
            </a:r>
            <a:r>
              <a:rPr lang="hr-HR" sz="2400" dirty="0" err="1" smtClean="0"/>
              <a:t>Piškornica</a:t>
            </a:r>
            <a:endParaRPr lang="hr-HR" sz="2400" dirty="0" smtClean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2.260.000 – Dom za žrtve nasilja u obitelji  Novi početak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endParaRPr lang="hr-HR" sz="2400" dirty="0" smtClean="0"/>
          </a:p>
          <a:p>
            <a:pPr>
              <a:buFont typeface="Wingdings" panose="05000000000000000000" pitchFamily="2" charset="2"/>
              <a:buChar char="ü"/>
              <a:defRPr/>
            </a:pPr>
            <a:endParaRPr lang="hr-HR" sz="2400" dirty="0" smtClean="0"/>
          </a:p>
          <a:p>
            <a:pPr marL="0" indent="0">
              <a:buFontTx/>
              <a:buNone/>
              <a:defRPr/>
            </a:pPr>
            <a:endParaRPr lang="hr-HR" sz="2400" dirty="0"/>
          </a:p>
        </p:txBody>
      </p:sp>
      <p:sp>
        <p:nvSpPr>
          <p:cNvPr id="39939" name="TekstniOkvir 1"/>
          <p:cNvSpPr txBox="1">
            <a:spLocks noChangeArrowheads="1"/>
          </p:cNvSpPr>
          <p:nvPr/>
        </p:nvSpPr>
        <p:spPr bwMode="auto">
          <a:xfrm>
            <a:off x="7362825" y="6092825"/>
            <a:ext cx="158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r-HR" altLang="sr-Latn-R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198,6 / 238,3</a:t>
            </a:r>
          </a:p>
        </p:txBody>
      </p:sp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36538" y="1196975"/>
            <a:ext cx="8694737" cy="54673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r-HR" sz="2000" b="1" dirty="0" smtClean="0"/>
              <a:t>Rashodovna strana proračuna</a:t>
            </a:r>
          </a:p>
          <a:p>
            <a:pPr marL="0" indent="0" algn="ctr">
              <a:buFontTx/>
              <a:buNone/>
              <a:defRPr/>
            </a:pPr>
            <a:r>
              <a:rPr lang="hr-HR" sz="2400" b="1" dirty="0" smtClean="0"/>
              <a:t>Kultura</a:t>
            </a:r>
            <a:r>
              <a:rPr lang="hr-HR" sz="2400" b="1" dirty="0"/>
              <a:t>, sport i udruge – </a:t>
            </a:r>
            <a:r>
              <a:rPr lang="hr-HR" sz="2400" b="1" dirty="0" smtClean="0"/>
              <a:t>8.668.000</a:t>
            </a:r>
            <a:endParaRPr lang="hr-HR" sz="2400" b="1" dirty="0"/>
          </a:p>
          <a:p>
            <a:pPr marL="0" indent="0" algn="ctr">
              <a:buFontTx/>
              <a:buNone/>
              <a:defRPr/>
            </a:pPr>
            <a:endParaRPr lang="hr-HR" sz="2400" dirty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2.474.000 </a:t>
            </a:r>
            <a:r>
              <a:rPr lang="hr-HR" sz="2400" dirty="0"/>
              <a:t>– udruge (civilne, braniteljske, Crveni križ, mladi, starije i ranjive skupine</a:t>
            </a:r>
            <a:r>
              <a:rPr lang="hr-HR" sz="2400" dirty="0" smtClean="0"/>
              <a:t>)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1.024.000 – Civilna zaštita </a:t>
            </a:r>
            <a:endParaRPr lang="hr-HR" sz="2400" dirty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1.365.000 </a:t>
            </a:r>
            <a:r>
              <a:rPr lang="hr-HR" sz="2400" dirty="0"/>
              <a:t>– zaštita spomenika kulture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1.330.000 </a:t>
            </a:r>
            <a:r>
              <a:rPr lang="hr-HR" sz="2400" dirty="0"/>
              <a:t>– Sport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1.000.000 </a:t>
            </a:r>
            <a:r>
              <a:rPr lang="hr-HR" sz="2400" dirty="0"/>
              <a:t>– Vatrogasna zajednica KZŽ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1.120.000 </a:t>
            </a:r>
            <a:r>
              <a:rPr lang="hr-HR" sz="2400" dirty="0"/>
              <a:t>– Program kulturnog razvitka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/>
              <a:t>3</a:t>
            </a:r>
            <a:r>
              <a:rPr lang="hr-HR" sz="2400" dirty="0" smtClean="0"/>
              <a:t>55.000 </a:t>
            </a:r>
            <a:r>
              <a:rPr lang="hr-HR" sz="2400" dirty="0"/>
              <a:t>– izdavačka djelatnost</a:t>
            </a:r>
          </a:p>
        </p:txBody>
      </p:sp>
      <p:sp>
        <p:nvSpPr>
          <p:cNvPr id="40963" name="TekstniOkvir 1"/>
          <p:cNvSpPr txBox="1">
            <a:spLocks noChangeArrowheads="1"/>
          </p:cNvSpPr>
          <p:nvPr/>
        </p:nvSpPr>
        <p:spPr bwMode="auto">
          <a:xfrm>
            <a:off x="7275513" y="6092825"/>
            <a:ext cx="16557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r-HR" altLang="sr-Latn-R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207,3 / 238,3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zervirano mjesto sadržaja 1"/>
          <p:cNvSpPr>
            <a:spLocks noGrp="1" noChangeArrowheads="1"/>
          </p:cNvSpPr>
          <p:nvPr>
            <p:ph idx="1"/>
          </p:nvPr>
        </p:nvSpPr>
        <p:spPr>
          <a:xfrm>
            <a:off x="250825" y="1484313"/>
            <a:ext cx="8694738" cy="5302250"/>
          </a:xfrm>
        </p:spPr>
        <p:txBody>
          <a:bodyPr/>
          <a:lstStyle/>
          <a:p>
            <a:pPr marL="0" indent="0" algn="just">
              <a:buFontTx/>
              <a:buNone/>
            </a:pPr>
            <a:endParaRPr lang="hr-HR" altLang="sr-Latn-RS" b="1" smtClean="0"/>
          </a:p>
          <a:p>
            <a:pPr marL="0" indent="0" algn="just">
              <a:buFontTx/>
              <a:buNone/>
            </a:pPr>
            <a:endParaRPr lang="hr-HR" altLang="sr-Latn-RS" b="1" smtClean="0"/>
          </a:p>
          <a:p>
            <a:pPr marL="0" indent="0" algn="just">
              <a:buFontTx/>
              <a:buNone/>
            </a:pPr>
            <a:r>
              <a:rPr lang="hr-HR" altLang="sr-Latn-R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Temeljni propis kojim su regulirana sva pitanja vezana uz proračun je Zakon o proračunu (Narodne novine 87/08, 136/12 i 15/15, dalje: Zakon)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0825" y="1052513"/>
            <a:ext cx="8785225" cy="560863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r-HR" sz="2000" b="1" dirty="0" smtClean="0"/>
              <a:t>Rashodovna strana proračuna</a:t>
            </a:r>
            <a:endParaRPr lang="hr-HR" sz="2000" b="1" dirty="0"/>
          </a:p>
          <a:p>
            <a:pPr marL="0" indent="0" algn="ctr">
              <a:buFontTx/>
              <a:buNone/>
              <a:defRPr/>
            </a:pPr>
            <a:r>
              <a:rPr lang="hr-HR" sz="2400" b="1" dirty="0" smtClean="0"/>
              <a:t>Zaštita okoliša, promet i </a:t>
            </a:r>
          </a:p>
          <a:p>
            <a:pPr marL="0" indent="0" algn="ctr">
              <a:buFontTx/>
              <a:buNone/>
              <a:defRPr/>
            </a:pPr>
            <a:r>
              <a:rPr lang="hr-HR" sz="2400" b="1" dirty="0" smtClean="0"/>
              <a:t>komunalna infrastruktura – 18.985.000</a:t>
            </a:r>
            <a:endParaRPr lang="hr-HR" sz="2400" b="1" dirty="0"/>
          </a:p>
          <a:p>
            <a:pPr marL="0" indent="0" algn="ctr">
              <a:buFontTx/>
              <a:buNone/>
              <a:defRPr/>
            </a:pPr>
            <a:endParaRPr lang="hr-HR" sz="800" dirty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/>
              <a:t>15.400.000 – sanacija šteta od potresa na području </a:t>
            </a:r>
            <a:r>
              <a:rPr lang="hr-HR" sz="2400" dirty="0" smtClean="0"/>
              <a:t>KZŽ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2.100.000 </a:t>
            </a:r>
            <a:r>
              <a:rPr lang="hr-HR" sz="2400" dirty="0"/>
              <a:t>– </a:t>
            </a:r>
            <a:r>
              <a:rPr lang="hr-HR" sz="2400" dirty="0" smtClean="0"/>
              <a:t>sanacija klizišta i šteta od el. nepogoda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152.000 – prometna infrastruktura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 530.000 – vodoopskrba i odvodnja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 299.000 – subvencije i sigurnost u prometu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  75.000 – studije vezane uz zaštitu okoliša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   59.000 – gospodarenje otpadom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 120.000 </a:t>
            </a:r>
            <a:r>
              <a:rPr lang="hr-HR" sz="2400" dirty="0"/>
              <a:t>– </a:t>
            </a:r>
            <a:r>
              <a:rPr lang="hr-HR" sz="2400" dirty="0" smtClean="0"/>
              <a:t>Krapinsko-zagorski aerodrom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 250.000 – širokopojasna infrastruktura</a:t>
            </a:r>
          </a:p>
          <a:p>
            <a:pPr marL="0" indent="0">
              <a:buFontTx/>
              <a:buNone/>
              <a:defRPr/>
            </a:pPr>
            <a:endParaRPr lang="hr-HR" sz="2400" dirty="0" smtClean="0"/>
          </a:p>
          <a:p>
            <a:pPr>
              <a:buFont typeface="Wingdings" panose="05000000000000000000" pitchFamily="2" charset="2"/>
              <a:buChar char="ü"/>
              <a:defRPr/>
            </a:pPr>
            <a:endParaRPr lang="hr-HR" sz="2400" dirty="0"/>
          </a:p>
        </p:txBody>
      </p:sp>
      <p:sp>
        <p:nvSpPr>
          <p:cNvPr id="41987" name="TekstniOkvir 1"/>
          <p:cNvSpPr txBox="1">
            <a:spLocks noChangeArrowheads="1"/>
          </p:cNvSpPr>
          <p:nvPr/>
        </p:nvSpPr>
        <p:spPr bwMode="auto">
          <a:xfrm>
            <a:off x="7375525" y="6261100"/>
            <a:ext cx="1768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r-HR" altLang="sr-Latn-R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226,3 / 238,3</a:t>
            </a:r>
          </a:p>
        </p:txBody>
      </p:sp>
    </p:spTree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0825" y="1125538"/>
            <a:ext cx="8694738" cy="56165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r-HR" sz="2000" b="1" dirty="0" smtClean="0"/>
              <a:t>Rashodovna strana proračuna</a:t>
            </a:r>
          </a:p>
          <a:p>
            <a:pPr marL="0" indent="0" algn="ctr">
              <a:buFontTx/>
              <a:buNone/>
              <a:defRPr/>
            </a:pPr>
            <a:r>
              <a:rPr lang="hr-HR" sz="2400" b="1" dirty="0" smtClean="0"/>
              <a:t>Krediti i ostalo – 11.960.343</a:t>
            </a:r>
            <a:endParaRPr lang="hr-HR" sz="2400" b="1" dirty="0"/>
          </a:p>
          <a:p>
            <a:pPr marL="0" indent="0" algn="ctr">
              <a:buFontTx/>
              <a:buNone/>
              <a:defRPr/>
            </a:pPr>
            <a:endParaRPr lang="hr-HR" sz="800" dirty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1.040.000 </a:t>
            </a:r>
            <a:r>
              <a:rPr lang="hr-HR" sz="2400" dirty="0"/>
              <a:t>– kredit OB Zabok (15%)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3.544. 800 </a:t>
            </a:r>
            <a:r>
              <a:rPr lang="hr-HR" sz="2400" dirty="0"/>
              <a:t>– dugoročni kredit za kapitalne </a:t>
            </a:r>
            <a:r>
              <a:rPr lang="hr-HR" sz="2400" dirty="0" smtClean="0"/>
              <a:t>projekte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6.000.000 – povrat beskamatnog zajma</a:t>
            </a:r>
            <a:endParaRPr lang="hr-HR" sz="2400" dirty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865.200 </a:t>
            </a:r>
            <a:r>
              <a:rPr lang="hr-HR" sz="2400" dirty="0"/>
              <a:t>– kamate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50.000 </a:t>
            </a:r>
            <a:r>
              <a:rPr lang="hr-HR" sz="2400" dirty="0"/>
              <a:t>– kamate SB Stubičke Toplice (30</a:t>
            </a:r>
            <a:r>
              <a:rPr lang="hr-HR" sz="2400" dirty="0" smtClean="0"/>
              <a:t>%)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 smtClean="0"/>
              <a:t>460.343 – ostale aktivnosti kroz Proračun, pojedinačno manjih iznosa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endParaRPr lang="hr-HR" sz="2400" dirty="0"/>
          </a:p>
        </p:txBody>
      </p:sp>
      <p:sp>
        <p:nvSpPr>
          <p:cNvPr id="43011" name="TekstniOkvir 1"/>
          <p:cNvSpPr txBox="1">
            <a:spLocks noChangeArrowheads="1"/>
          </p:cNvSpPr>
          <p:nvPr/>
        </p:nvSpPr>
        <p:spPr bwMode="auto">
          <a:xfrm>
            <a:off x="7235825" y="6021388"/>
            <a:ext cx="1584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r-HR" altLang="sr-Latn-R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238,3 / 238,3</a:t>
            </a:r>
          </a:p>
        </p:txBody>
      </p:sp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zervirano mjesto sadržaja 2"/>
          <p:cNvSpPr>
            <a:spLocks noGrp="1"/>
          </p:cNvSpPr>
          <p:nvPr>
            <p:ph idx="1"/>
          </p:nvPr>
        </p:nvSpPr>
        <p:spPr>
          <a:xfrm>
            <a:off x="323850" y="1268413"/>
            <a:ext cx="8694738" cy="50863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hr-HR" altLang="sr-Latn-R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Struktura prihoda</a:t>
            </a:r>
          </a:p>
          <a:p>
            <a:pPr marL="0" indent="0">
              <a:buFontTx/>
              <a:buNone/>
            </a:pPr>
            <a:endParaRPr lang="hr-HR" altLang="sr-Latn-RS" sz="24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539750" y="1773238"/>
          <a:ext cx="7920038" cy="3854450"/>
        </p:xfrm>
        <a:graphic>
          <a:graphicData uri="http://schemas.openxmlformats.org/drawingml/2006/table">
            <a:tbl>
              <a:tblPr/>
              <a:tblGrid>
                <a:gridCol w="2628331"/>
                <a:gridCol w="1454343"/>
                <a:gridCol w="806022"/>
                <a:gridCol w="1454343"/>
                <a:gridCol w="806022"/>
                <a:gridCol w="770977"/>
              </a:tblGrid>
              <a:tr h="3664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PRIHODI I PRIMICI</a:t>
                      </a: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2020.</a:t>
                      </a:r>
                      <a:endParaRPr lang="hr-H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2021.</a:t>
                      </a:r>
                      <a:endParaRPr lang="hr-H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Indeks</a:t>
                      </a: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281545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Proračun </a:t>
                      </a:r>
                    </a:p>
                  </a:txBody>
                  <a:tcPr marL="9524" marR="9524" marT="95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Udio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Proračun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Udio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2903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I. Vlastiti prihodi i primici</a:t>
                      </a: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69.037.228,00</a:t>
                      </a:r>
                      <a:endParaRPr lang="hr-H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28,8%</a:t>
                      </a:r>
                      <a:endParaRPr lang="hr-H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68.913.464,25</a:t>
                      </a:r>
                      <a:endParaRPr lang="hr-H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28,9%</a:t>
                      </a:r>
                      <a:endParaRPr lang="hr-H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99,8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9032"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porez na dohodak (izvorni)</a:t>
                      </a: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49.500.000,00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20,6%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48.450.000,00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20,3%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97,9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032"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županijski porezi</a:t>
                      </a: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6.800.000,00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2,8%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7.235.000,00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3,0%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106,4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032"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prihod od imovine</a:t>
                      </a: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3.393.000,00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1,4%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3.263.000,00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1,4%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96,2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032">
                <a:tc>
                  <a:txBody>
                    <a:bodyPr/>
                    <a:lstStyle/>
                    <a:p>
                      <a:pPr algn="l" fontAlgn="ctr"/>
                      <a:r>
                        <a:rPr lang="nn-NO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uprav. i adm.prist. i ostalo</a:t>
                      </a: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1.707.000,00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0,7%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1.840.464,25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0,8%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107,8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032"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prodaja nefin. imovine</a:t>
                      </a: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10.000,00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032"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primici</a:t>
                      </a: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435.000,00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0,2%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115.000,00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0,0%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26,4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032"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višak prethodnog razdoblja</a:t>
                      </a: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7.202.228,00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3,0%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8.000.000,00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3,4</a:t>
                      </a:r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111,1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03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II. Namjenski prihodi i primici</a:t>
                      </a: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171.022.544,00</a:t>
                      </a:r>
                      <a:endParaRPr lang="hr-H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71,2%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169.376.961,00</a:t>
                      </a:r>
                      <a:endParaRPr lang="hr-H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71,1%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99,0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9032"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sredstva za dec. funkcije</a:t>
                      </a: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64.242.556,00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26,8%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79.232.056,00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33,3%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123,3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032"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pomoći</a:t>
                      </a: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92.730.988,00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38,6%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79.195.905,00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33,2%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85,4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032"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donacije i posebne namjene</a:t>
                      </a: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104.000,00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0,0%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149.000,00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0,1%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143,3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032"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primici od zaduženja</a:t>
                      </a: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13.945.000,00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5,8%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10.800.000,00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4,5</a:t>
                      </a:r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77,42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03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UKUPNO</a:t>
                      </a: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240.059.772,009</a:t>
                      </a:r>
                      <a:endParaRPr lang="hr-H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238.290.425,25</a:t>
                      </a:r>
                      <a:endParaRPr lang="hr-H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99,3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sadržaja 1"/>
          <p:cNvSpPr>
            <a:spLocks noGrp="1"/>
          </p:cNvSpPr>
          <p:nvPr>
            <p:ph idx="1"/>
          </p:nvPr>
        </p:nvSpPr>
        <p:spPr>
          <a:xfrm>
            <a:off x="236538" y="1196975"/>
            <a:ext cx="8694737" cy="54673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hr-HR" altLang="x-none" sz="2800" dirty="0"/>
          </a:p>
          <a:p>
            <a:pPr marL="0" indent="0">
              <a:buFontTx/>
              <a:buNone/>
              <a:defRPr/>
            </a:pPr>
            <a:r>
              <a:rPr lang="x-none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Što se sve može saznati</a:t>
            </a:r>
            <a:r>
              <a:rPr lang="hr-HR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 proračuna?</a:t>
            </a:r>
          </a:p>
          <a:p>
            <a:pPr marL="0" indent="0">
              <a:buFontTx/>
              <a:buNone/>
              <a:defRPr/>
            </a:pPr>
            <a:endParaRPr lang="hr-HR" altLang="x-non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x-none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kupni prihodi i primici Županije te iz kojih se izvora ti prihodi i primici ostvaruju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x-none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kupni rashodi i izdaci te pregled tih rashoda i izdataka po projektima, programima, aktivnostima te izvorima financiranja tih rashoda i izdataka</a:t>
            </a:r>
          </a:p>
          <a:p>
            <a:pPr marL="0" indent="0">
              <a:buFontTx/>
              <a:buNone/>
              <a:defRPr/>
            </a:pPr>
            <a:endParaRPr lang="x-none" altLang="x-none" dirty="0"/>
          </a:p>
          <a:p>
            <a:pPr>
              <a:buFontTx/>
              <a:buChar char="-"/>
              <a:defRPr/>
            </a:pPr>
            <a:endParaRPr lang="x-none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0825" y="1341438"/>
            <a:ext cx="8694738" cy="50863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hr-HR" dirty="0"/>
          </a:p>
          <a:p>
            <a:pPr marL="0" indent="0">
              <a:buFontTx/>
              <a:buNone/>
              <a:defRPr/>
            </a:pP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Kako se donosi Proračun?</a:t>
            </a:r>
          </a:p>
          <a:p>
            <a:pPr marL="0" indent="0">
              <a:buFontTx/>
              <a:buNone/>
              <a:defRPr/>
            </a:pPr>
            <a:endParaRPr lang="hr-H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Proračun donosi predstavničko tijelo – Županijska skupština Krapinsko-zagorske županije.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Zakonom je propisano da se Proračun za iduću godinu donosi najkasnije do kraja tekuće godine,  a na prijedlog župana.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0825" y="1268413"/>
            <a:ext cx="8694738" cy="5086350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endParaRPr lang="hr-HR" dirty="0"/>
          </a:p>
          <a:p>
            <a:pPr marL="0" indent="0" algn="just">
              <a:buFontTx/>
              <a:buNone/>
              <a:defRPr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Sadržaj proračuna:</a:t>
            </a:r>
          </a:p>
          <a:p>
            <a:pPr marL="0" indent="0" algn="just">
              <a:buFontTx/>
              <a:buNone/>
              <a:defRPr/>
            </a:pPr>
            <a:endParaRPr lang="hr-HR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Opći dio proračuna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račun prihoda i rashoda te račun financiranja koji obuhvaća primitke od financijske imovine i zaduživanja te izdatke za financijsku imovinu i za otplatu kredita i zajmova. </a:t>
            </a:r>
          </a:p>
          <a:p>
            <a:pPr marL="0" indent="0" algn="just">
              <a:buFontTx/>
              <a:buNone/>
              <a:defRPr/>
            </a:pPr>
            <a:endParaRPr lang="hr-H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zervirano mjesto sadržaja 2"/>
          <p:cNvSpPr>
            <a:spLocks noGrp="1"/>
          </p:cNvSpPr>
          <p:nvPr>
            <p:ph idx="1"/>
          </p:nvPr>
        </p:nvSpPr>
        <p:spPr>
          <a:xfrm>
            <a:off x="250825" y="1196975"/>
            <a:ext cx="8694738" cy="5086350"/>
          </a:xfrm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endParaRPr lang="hr-HR" altLang="x-none" u="sng" dirty="0"/>
          </a:p>
          <a:p>
            <a:pPr marL="0" indent="0">
              <a:buFontTx/>
              <a:buNone/>
              <a:defRPr/>
            </a:pPr>
            <a:r>
              <a:rPr lang="hr-HR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Sadržaj proračuna:</a:t>
            </a:r>
          </a:p>
          <a:p>
            <a:pPr marL="0" indent="0">
              <a:buFontTx/>
              <a:buNone/>
              <a:defRPr/>
            </a:pPr>
            <a:endParaRPr lang="hr-HR" altLang="x-non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hr-HR" altLang="x-none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Poseban dio proračuna</a:t>
            </a:r>
            <a:r>
              <a:rPr lang="hr-HR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sastoji se od plana rashoda i izdataka Županije i njezinih proračunskih korisnika iskazanih po vrstama, raspoređenih u programe koji se sastoje od aktivnosti i projekata.</a:t>
            </a:r>
          </a:p>
          <a:p>
            <a:pPr marL="0" indent="0">
              <a:buFontTx/>
              <a:buNone/>
              <a:defRPr/>
            </a:pPr>
            <a:endParaRPr lang="hr-HR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zervirano mjesto sadržaja 2"/>
          <p:cNvSpPr>
            <a:spLocks noGrp="1"/>
          </p:cNvSpPr>
          <p:nvPr>
            <p:ph idx="1"/>
          </p:nvPr>
        </p:nvSpPr>
        <p:spPr>
          <a:xfrm>
            <a:off x="250825" y="1162050"/>
            <a:ext cx="8694738" cy="5662613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endParaRPr lang="hr-HR" altLang="sr-Latn-RS" dirty="0"/>
          </a:p>
          <a:p>
            <a:pPr marL="0" indent="0" algn="just">
              <a:buFontTx/>
              <a:buNone/>
              <a:defRPr/>
            </a:pP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Sadržaj proračuna:</a:t>
            </a:r>
          </a:p>
          <a:p>
            <a:pPr marL="0" indent="0" algn="just">
              <a:buFontTx/>
              <a:buNone/>
              <a:defRPr/>
            </a:pPr>
            <a:endParaRPr lang="hr-HR" altLang="sr-Latn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Proračunom su obuhvaćeni Proračunski korisnici  Krapinsko-zagorske županije (dalje u tekstu Proračunski korisnici)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hr-HR" alt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Proračunski korisnici Proračuna su osnovne škole (ukupno 32), srednje škole (ukupno 9 s 2 učenička doma), zdravstvene ustanove (Opća bolnica Zabok i bolnica hrvatskih veterana, specijalne bolnice Krapinske Toplice i Stubičke Toplice, Zavod za javno zdravstvo, Dom zdravlja i Zavod za hitnu medicinu KZŽ), Ustanova za upravljanje zaštićenim dijelovima prirode, Zavod za prostorno uređenje i Zagorska razvojna agencija.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0825" y="1196975"/>
            <a:ext cx="8694738" cy="50863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hr-HR" dirty="0"/>
          </a:p>
          <a:p>
            <a:pPr marL="0" indent="0">
              <a:buFontTx/>
              <a:buNone/>
              <a:defRPr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Sadržaj proračuna:</a:t>
            </a:r>
          </a:p>
          <a:p>
            <a:pPr marL="0" indent="0">
              <a:buFontTx/>
              <a:buNone/>
              <a:defRPr/>
            </a:pPr>
            <a:endParaRPr lang="hr-H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 Proračun se donosi i </a:t>
            </a:r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razvojnih programa 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daje prikaz planiranih investicija i drugih kapitalnih ulaganja koji su razrađeni po pojedinim programima i izvorima financiranja.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p_ani_glo_stand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pp_ani_glo_st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p_ani_glo_sta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ani_glo_sta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pp_ani_glo_stand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ppp_ani_glo_st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pp_ani_glo_sta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pp_ani_glo_sta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ani_glo_sta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ani_glo_sta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ani_glo_sta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ani_glo_sta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ani_glo_sta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ppp_ani_glo_stand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ppp_ani_glo_st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ppp_ani_glo_sta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pp_ani_glo_sta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p_ani_glo_sta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p_ani_glo_sta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p_ani_glo_sta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p_ani_glo_sta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p_ani_glo_sta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ppp_ani_glo_stand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pp_ani_glo_st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p_ani_glo_sta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ani_glo_sta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ppp_ani_glo_stand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pp_ani_glo_st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p_ani_glo_sta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ani_glo_sta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KZZ Powerpoint predložak</Template>
  <TotalTime>5232</TotalTime>
  <Words>1684</Words>
  <Application>Microsoft Office PowerPoint</Application>
  <PresentationFormat>Prikaz na zaslonu (4:3)</PresentationFormat>
  <Paragraphs>319</Paragraphs>
  <Slides>32</Slides>
  <Notes>3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5</vt:i4>
      </vt:variant>
      <vt:variant>
        <vt:lpstr>Naslovi slajdova</vt:lpstr>
      </vt:variant>
      <vt:variant>
        <vt:i4>32</vt:i4>
      </vt:variant>
    </vt:vector>
  </HeadingPairs>
  <TitlesOfParts>
    <vt:vector size="41" baseType="lpstr">
      <vt:lpstr>Arial</vt:lpstr>
      <vt:lpstr>Calibri</vt:lpstr>
      <vt:lpstr>Times New Roman</vt:lpstr>
      <vt:lpstr>Wingdings</vt:lpstr>
      <vt:lpstr>ppp_ani_glo_stand</vt:lpstr>
      <vt:lpstr>1_ppp_ani_glo_stand</vt:lpstr>
      <vt:lpstr>2_ppp_ani_glo_stand</vt:lpstr>
      <vt:lpstr>3_ppp_ani_glo_stand</vt:lpstr>
      <vt:lpstr>4_ppp_ani_glo_stand</vt:lpstr>
      <vt:lpstr>PRORAČUN  2021.  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Proračun  Krapinsko-zagorske županije  za   2021. godinu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Company>KZZ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Kretanje na tržištu rada na području Krapinsko-zagorske županije</dc:title>
  <dc:creator>ivankab</dc:creator>
  <cp:lastModifiedBy>Zoran Gumbas</cp:lastModifiedBy>
  <cp:revision>323</cp:revision>
  <cp:lastPrinted>2014-12-15T07:03:00Z</cp:lastPrinted>
  <dcterms:created xsi:type="dcterms:W3CDTF">2010-11-02T08:26:15Z</dcterms:created>
  <dcterms:modified xsi:type="dcterms:W3CDTF">2021-01-11T10:17:58Z</dcterms:modified>
</cp:coreProperties>
</file>