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0" r:id="rId3"/>
    <p:sldId id="391" r:id="rId4"/>
    <p:sldId id="393" r:id="rId5"/>
    <p:sldId id="329" r:id="rId6"/>
    <p:sldId id="305" r:id="rId7"/>
    <p:sldId id="355" r:id="rId8"/>
    <p:sldId id="322" r:id="rId9"/>
    <p:sldId id="397" r:id="rId10"/>
    <p:sldId id="326" r:id="rId11"/>
    <p:sldId id="359" r:id="rId12"/>
    <p:sldId id="328" r:id="rId13"/>
    <p:sldId id="362" r:id="rId14"/>
    <p:sldId id="345" r:id="rId15"/>
    <p:sldId id="332" r:id="rId16"/>
    <p:sldId id="376" r:id="rId17"/>
    <p:sldId id="378" r:id="rId18"/>
    <p:sldId id="380" r:id="rId19"/>
    <p:sldId id="389" r:id="rId20"/>
    <p:sldId id="383" r:id="rId21"/>
    <p:sldId id="381" r:id="rId22"/>
    <p:sldId id="324" r:id="rId23"/>
    <p:sldId id="325" r:id="rId24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3" autoAdjust="0"/>
    <p:restoredTop sz="86428" autoAdjust="0"/>
  </p:normalViewPr>
  <p:slideViewPr>
    <p:cSldViewPr>
      <p:cViewPr varScale="1">
        <p:scale>
          <a:sx n="94" d="100"/>
          <a:sy n="94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159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 godina: Ukupno 152 pacijenata</c:v>
                </c:pt>
              </c:strCache>
            </c:strRef>
          </c:tx>
          <c:explosion val="1"/>
          <c:dPt>
            <c:idx val="0"/>
            <c:explosion val="1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dirty="0" smtClean="0"/>
                      <a:t>14%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86%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Pacijenti sa šifrom Z 51.5 16</c:v>
                </c:pt>
                <c:pt idx="1">
                  <c:v>Ostalo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0.13800000000000001</c:v>
                </c:pt>
                <c:pt idx="1">
                  <c:v>0.86200000000000065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079728963108414"/>
          <c:y val="0.71346552291449283"/>
          <c:w val="0.35799200433247547"/>
          <c:h val="0.14601689650037591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0"/>
          <c:dPt>
            <c:idx val="1"/>
            <c:explosion val="0"/>
          </c:dPt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Pacijenti sa širom Z 51.5 30</c:v>
                </c:pt>
                <c:pt idx="1">
                  <c:v>Ostalo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0.76000000000000156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74299868260497"/>
          <c:y val="0.75338395535195757"/>
          <c:w val="0.33257001317395746"/>
          <c:h val="0.12056751691684553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>
        <c:manualLayout>
          <c:layoutTarget val="inner"/>
          <c:xMode val="edge"/>
          <c:yMode val="edge"/>
          <c:x val="8.2297659221168523E-2"/>
          <c:y val="0.26315667272360188"/>
          <c:w val="0.55353018372703122"/>
          <c:h val="0.417276600040379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Z51.5</c:v>
                </c:pt>
                <c:pt idx="1">
                  <c:v>OSTALO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CS"/>
          </a:p>
        </c:txPr>
      </c:legendEntry>
      <c:legendEntry>
        <c:idx val="1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CS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>
        <c:manualLayout>
          <c:layoutTarget val="inner"/>
          <c:xMode val="edge"/>
          <c:yMode val="edge"/>
          <c:x val="8.314011280504828E-2"/>
          <c:y val="0.29200282656975651"/>
          <c:w val="0.58240380856648233"/>
          <c:h val="0.421122753886533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Z51.5</c:v>
                </c:pt>
                <c:pt idx="1">
                  <c:v>OSTALO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CS"/>
          </a:p>
        </c:txPr>
      </c:legendEntry>
      <c:legendEntry>
        <c:idx val="1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CS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UKUPNO 152 pacijenata</c:v>
                </c:pt>
              </c:strCache>
            </c:strRef>
          </c:tx>
          <c:dPt>
            <c:idx val="0"/>
            <c:explosion val="2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hr-HR" smtClean="0"/>
                      <a:t>3</a:t>
                    </a:r>
                    <a:r>
                      <a:rPr lang="hr-HR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Onkološki pacijenti</c:v>
                </c:pt>
                <c:pt idx="1">
                  <c:v>Ostale dijagnoze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0.57199999999999995</c:v>
                </c:pt>
                <c:pt idx="1">
                  <c:v>0.42800000000000032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9143802219104682"/>
          <c:y val="0.85129344407565855"/>
          <c:w val="0.50856197780894596"/>
          <c:h val="0.12222145268500512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UKUPNO 201 pacijenata</c:v>
                </c:pt>
              </c:strCache>
            </c:strRef>
          </c:tx>
          <c:dPt>
            <c:idx val="0"/>
            <c:explosion val="2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Onkološki pacijenti: </c:v>
                </c:pt>
                <c:pt idx="1">
                  <c:v>Ostale dijagnoze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0.68</c:v>
                </c:pt>
                <c:pt idx="1">
                  <c:v>0.32000000000000334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7204730370096631"/>
          <c:y val="0.85452042258812555"/>
          <c:w val="0.5128126508788976"/>
          <c:h val="0.14547957741188683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>
        <c:manualLayout>
          <c:layoutTarget val="inner"/>
          <c:xMode val="edge"/>
          <c:yMode val="edge"/>
          <c:x val="0.19719134372909294"/>
          <c:y val="0.15694293601230977"/>
          <c:w val="0.64629998456075488"/>
          <c:h val="0.568298262286182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ONKOLOŠKI</c:v>
                </c:pt>
                <c:pt idx="1">
                  <c:v>neonkološki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0.62710000000000143</c:v>
                </c:pt>
                <c:pt idx="1">
                  <c:v>0.37280000000000096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6578174051772925"/>
          <c:y val="0.70510702326002361"/>
          <c:w val="0.45564355926097472"/>
          <c:h val="8.3069734817630539E-2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7104755287941983"/>
          <c:y val="0.15406937279391836"/>
          <c:w val="0.6528359322731766"/>
          <c:h val="0.57404538872295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ONKOLOŠKI</c:v>
                </c:pt>
                <c:pt idx="1">
                  <c:v>neonkološki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0.67000000000000193</c:v>
                </c:pt>
                <c:pt idx="1">
                  <c:v>0.33280000000000126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8538958365498591"/>
          <c:y val="0.70510702326002361"/>
          <c:w val="0.43603559423493132"/>
          <c:h val="6.8701858301063956E-2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9.1921235540001964E-2"/>
          <c:y val="5.064890071989115E-2"/>
          <c:w val="0.7316573101973366"/>
          <c:h val="0.85657435921910163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umrli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1224133123521584E-2"/>
                </c:manualLayout>
              </c:layout>
              <c:showVal val="1"/>
            </c:dLbl>
            <c:dLbl>
              <c:idx val="1"/>
              <c:layout>
                <c:manualLayout>
                  <c:x val="3.0864197530864291E-3"/>
                  <c:y val="8.4180998426411895E-3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64%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2015.</c:v>
                </c:pt>
                <c:pt idx="1">
                  <c:v>2016.</c:v>
                </c:pt>
                <c:pt idx="2">
                  <c:v>2017.</c:v>
                </c:pt>
                <c:pt idx="3">
                  <c:v>2018.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0.44</c:v>
                </c:pt>
                <c:pt idx="1">
                  <c:v>0.56000000000000005</c:v>
                </c:pt>
                <c:pt idx="2" formatCode="0.00%">
                  <c:v>0.64000000000000168</c:v>
                </c:pt>
                <c:pt idx="3">
                  <c:v>0.6500000000000018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Stupac1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2015.</c:v>
                </c:pt>
                <c:pt idx="1">
                  <c:v>2016.</c:v>
                </c:pt>
                <c:pt idx="2">
                  <c:v>2017.</c:v>
                </c:pt>
                <c:pt idx="3">
                  <c:v>2018.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umrli u bolnici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6836199685282442E-2"/>
                </c:manualLayout>
              </c:layout>
              <c:showVal val="1"/>
            </c:dLbl>
            <c:dLbl>
              <c:idx val="1"/>
              <c:layout>
                <c:manualLayout>
                  <c:x val="-6.1728395061728392E-3"/>
                  <c:y val="1.6836199685282442E-2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2015.</c:v>
                </c:pt>
                <c:pt idx="1">
                  <c:v>2016.</c:v>
                </c:pt>
                <c:pt idx="2">
                  <c:v>2017.</c:v>
                </c:pt>
                <c:pt idx="3">
                  <c:v>2018.</c:v>
                </c:pt>
              </c:strCache>
            </c:strRef>
          </c:cat>
          <c:val>
            <c:numRef>
              <c:f>List1!$D$2:$D$5</c:f>
              <c:numCache>
                <c:formatCode>0%</c:formatCode>
                <c:ptCount val="4"/>
                <c:pt idx="0">
                  <c:v>0.6500000000000018</c:v>
                </c:pt>
                <c:pt idx="1">
                  <c:v>0.43000000000000038</c:v>
                </c:pt>
                <c:pt idx="2" formatCode="0.00%">
                  <c:v>0.39000000000000085</c:v>
                </c:pt>
                <c:pt idx="3">
                  <c:v>0.46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umrli kod kuće</c:v>
                </c:pt>
              </c:strCache>
            </c:strRef>
          </c:tx>
          <c:dLbls>
            <c:dLbl>
              <c:idx val="0"/>
              <c:layout>
                <c:manualLayout>
                  <c:x val="7.716049382716081E-3"/>
                  <c:y val="1.9642232966162819E-2"/>
                </c:manualLayout>
              </c:layout>
              <c:showVal val="1"/>
            </c:dLbl>
            <c:dLbl>
              <c:idx val="1"/>
              <c:layout>
                <c:manualLayout>
                  <c:x val="1.543209876543215E-3"/>
                  <c:y val="1.9642232966162819E-2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2345679012345711E-2"/>
                  <c:y val="1.403016640440197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2015.</c:v>
                </c:pt>
                <c:pt idx="1">
                  <c:v>2016.</c:v>
                </c:pt>
                <c:pt idx="2">
                  <c:v>2017.</c:v>
                </c:pt>
                <c:pt idx="3">
                  <c:v>2018.</c:v>
                </c:pt>
              </c:strCache>
            </c:strRef>
          </c:cat>
          <c:val>
            <c:numRef>
              <c:f>List1!$E$2:$E$5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0.56999999999999995</c:v>
                </c:pt>
                <c:pt idx="2" formatCode="0.00%">
                  <c:v>0.61000000000000065</c:v>
                </c:pt>
                <c:pt idx="3">
                  <c:v>0.43000000000000038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umrli u domu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3"/>
              <c:layout>
                <c:manualLayout>
                  <c:x val="6.1728395061728392E-3"/>
                  <c:y val="8.418099842641189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2015.</c:v>
                </c:pt>
                <c:pt idx="1">
                  <c:v>2016.</c:v>
                </c:pt>
                <c:pt idx="2">
                  <c:v>2017.</c:v>
                </c:pt>
                <c:pt idx="3">
                  <c:v>2018.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3" formatCode="0%">
                  <c:v>0.11</c:v>
                </c:pt>
              </c:numCache>
            </c:numRef>
          </c:val>
        </c:ser>
        <c:axId val="191266176"/>
        <c:axId val="190522496"/>
      </c:barChart>
      <c:catAx>
        <c:axId val="191266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CS"/>
          </a:p>
        </c:txPr>
        <c:crossAx val="190522496"/>
        <c:crosses val="autoZero"/>
        <c:auto val="1"/>
        <c:lblAlgn val="ctr"/>
        <c:lblOffset val="100"/>
      </c:catAx>
      <c:valAx>
        <c:axId val="1905224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CS"/>
          </a:p>
        </c:txPr>
        <c:crossAx val="19126617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2049188295907638"/>
          <c:y val="0.40957436231236716"/>
          <c:w val="0.17024885778166668"/>
          <c:h val="0.19488144177967023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CS"/>
        </a:p>
      </c:txPr>
    </c:legend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0.08163</cdr:x>
      <cdr:y>0.79661</cdr:y>
    </cdr:from>
    <cdr:to>
      <cdr:x>0.89796</cdr:x>
      <cdr:y>0.9322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3581400"/>
          <a:ext cx="3048000" cy="60958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 dirty="0" smtClean="0"/>
            <a:t> </a:t>
          </a:r>
        </a:p>
        <a:p xmlns:a="http://schemas.openxmlformats.org/drawingml/2006/main"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2017. godina: 237 PACIJENATA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0.08511</cdr:x>
      <cdr:y>0.84615</cdr:y>
    </cdr:from>
    <cdr:to>
      <cdr:x>0.89362</cdr:x>
      <cdr:y>0.98462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4191000"/>
          <a:ext cx="2895600" cy="68580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 dirty="0" smtClean="0"/>
            <a:t> </a:t>
          </a:r>
        </a:p>
        <a:p xmlns:a="http://schemas.openxmlformats.org/drawingml/2006/main"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2018. godina: 325 PACIJENATA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0.15686</cdr:x>
      <cdr:y>0.86207</cdr:y>
    </cdr:from>
    <cdr:to>
      <cdr:x>0.80392</cdr:x>
      <cdr:y>0.91379</cdr:y>
    </cdr:to>
    <cdr:sp macro="" textlink="">
      <cdr:nvSpPr>
        <cdr:cNvPr id="2" name="Rezervirano mjesto teksta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09600" y="3810000"/>
          <a:ext cx="25146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652">
          <a:solidFill>
            <a:schemeClr val="accent1"/>
          </a:solidFill>
          <a:miter lim="800000"/>
        </a:ln>
      </cdr:spPr>
      <cdr:txBody>
        <a:bodyPr xmlns:a="http://schemas.openxmlformats.org/drawingml/2006/main" vert="horz" lIns="182880" anchor="ctr">
          <a:normAutofit/>
        </a:bodyPr>
        <a:lstStyle xmlns:a="http://schemas.openxmlformats.org/drawingml/2006/main">
          <a:lvl1pPr marL="0" indent="0" algn="l" rtl="0" eaLnBrk="1" latinLnBrk="0" hangingPunct="1">
            <a:spcBef>
              <a:spcPts val="400"/>
            </a:spcBef>
            <a:spcAft>
              <a:spcPts val="0"/>
            </a:spcAft>
            <a:buClr>
              <a:schemeClr val="accent1"/>
            </a:buClr>
            <a:buSzPct val="68000"/>
            <a:buFont typeface="Wingdings 3"/>
            <a:buNone/>
            <a:defRPr kumimoji="0" sz="2400" b="0" kern="1200">
              <a:solidFill>
                <a:schemeClr val="bg1"/>
              </a:solidFill>
              <a:latin typeface="+mn-lt"/>
              <a:ea typeface="+mn-ea"/>
              <a:cs typeface="+mn-cs"/>
            </a:defRPr>
          </a:lvl1pPr>
          <a:lvl2pPr marL="621792" indent="-228600" algn="l" rtl="0" eaLnBrk="1" latinLnBrk="0" hangingPunct="1">
            <a:spcBef>
              <a:spcPts val="324"/>
            </a:spcBef>
            <a:buClr>
              <a:schemeClr val="accent1"/>
            </a:buClr>
            <a:buFont typeface="Verdana"/>
            <a:buNone/>
            <a:defRPr kumimoji="0" sz="20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59536" indent="-228600" algn="l" rtl="0" eaLnBrk="1" latinLnBrk="0" hangingPunct="1">
            <a:spcBef>
              <a:spcPts val="350"/>
            </a:spcBef>
            <a:buClr>
              <a:schemeClr val="accent2"/>
            </a:buClr>
            <a:buSzPct val="100000"/>
            <a:buFont typeface="Wingdings 2"/>
            <a:buNone/>
            <a:defRPr kumimoji="0" sz="18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143000" indent="-228600" algn="l" rtl="0" eaLnBrk="1" latinLnBrk="0" hangingPunct="1">
            <a:spcBef>
              <a:spcPts val="350"/>
            </a:spcBef>
            <a:buClr>
              <a:schemeClr val="accent2"/>
            </a:buClr>
            <a:buFont typeface="Wingdings 2"/>
            <a:buNone/>
            <a:defRPr kumimoji="0"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indent="-228600" algn="l" rtl="0" eaLnBrk="1" latinLnBrk="0" hangingPunct="1">
            <a:spcBef>
              <a:spcPts val="350"/>
            </a:spcBef>
            <a:buClr>
              <a:schemeClr val="accent2"/>
            </a:buClr>
            <a:buFont typeface="Wingdings 2"/>
            <a:buNone/>
            <a:defRPr kumimoji="0"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6002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8288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0574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2860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6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  <a:extLst/>
        </a:lstStyle>
        <a:p xmlns:a="http://schemas.openxmlformats.org/drawingml/2006/main">
          <a:pPr algn="ctr"/>
          <a:r>
            <a:rPr lang="hr-H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2017. GODINA</a:t>
          </a:r>
          <a:endParaRPr lang="hr-H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0.19608</cdr:x>
      <cdr:y>0.84483</cdr:y>
    </cdr:from>
    <cdr:to>
      <cdr:x>0.84314</cdr:x>
      <cdr:y>0.91379</cdr:y>
    </cdr:to>
    <cdr:sp macro="" textlink="">
      <cdr:nvSpPr>
        <cdr:cNvPr id="2" name="Rezervirano mjesto teksta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62000" y="3733800"/>
          <a:ext cx="2514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652">
          <a:solidFill>
            <a:schemeClr val="accent1"/>
          </a:solidFill>
          <a:miter lim="800000"/>
        </a:ln>
      </cdr:spPr>
      <cdr:txBody>
        <a:bodyPr xmlns:a="http://schemas.openxmlformats.org/drawingml/2006/main" vert="horz" lIns="182880" anchor="ctr">
          <a:normAutofit/>
        </a:bodyPr>
        <a:lstStyle xmlns:a="http://schemas.openxmlformats.org/drawingml/2006/main">
          <a:lvl1pPr marL="0" indent="0" algn="l" rtl="0" eaLnBrk="1" latinLnBrk="0" hangingPunct="1">
            <a:spcBef>
              <a:spcPts val="400"/>
            </a:spcBef>
            <a:spcAft>
              <a:spcPts val="0"/>
            </a:spcAft>
            <a:buClr>
              <a:schemeClr val="accent1"/>
            </a:buClr>
            <a:buSzPct val="68000"/>
            <a:buFont typeface="Wingdings 3"/>
            <a:buNone/>
            <a:defRPr kumimoji="0" sz="2400" b="0" kern="1200">
              <a:solidFill>
                <a:schemeClr val="bg1"/>
              </a:solidFill>
              <a:latin typeface="+mn-lt"/>
              <a:ea typeface="+mn-ea"/>
              <a:cs typeface="+mn-cs"/>
            </a:defRPr>
          </a:lvl1pPr>
          <a:lvl2pPr marL="621792" indent="-228600" algn="l" rtl="0" eaLnBrk="1" latinLnBrk="0" hangingPunct="1">
            <a:spcBef>
              <a:spcPts val="324"/>
            </a:spcBef>
            <a:buClr>
              <a:schemeClr val="accent1"/>
            </a:buClr>
            <a:buFont typeface="Verdana"/>
            <a:buNone/>
            <a:defRPr kumimoji="0" sz="20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59536" indent="-228600" algn="l" rtl="0" eaLnBrk="1" latinLnBrk="0" hangingPunct="1">
            <a:spcBef>
              <a:spcPts val="350"/>
            </a:spcBef>
            <a:buClr>
              <a:schemeClr val="accent2"/>
            </a:buClr>
            <a:buSzPct val="100000"/>
            <a:buFont typeface="Wingdings 2"/>
            <a:buNone/>
            <a:defRPr kumimoji="0" sz="18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143000" indent="-228600" algn="l" rtl="0" eaLnBrk="1" latinLnBrk="0" hangingPunct="1">
            <a:spcBef>
              <a:spcPts val="350"/>
            </a:spcBef>
            <a:buClr>
              <a:schemeClr val="accent2"/>
            </a:buClr>
            <a:buFont typeface="Wingdings 2"/>
            <a:buNone/>
            <a:defRPr kumimoji="0"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indent="-228600" algn="l" rtl="0" eaLnBrk="1" latinLnBrk="0" hangingPunct="1">
            <a:spcBef>
              <a:spcPts val="350"/>
            </a:spcBef>
            <a:buClr>
              <a:schemeClr val="accent2"/>
            </a:buClr>
            <a:buFont typeface="Wingdings 2"/>
            <a:buNone/>
            <a:defRPr kumimoji="0"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6002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8288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0574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286000" indent="-228600" algn="l" rtl="0" eaLnBrk="1" latinLnBrk="0" hangingPunct="1">
            <a:spcBef>
              <a:spcPts val="350"/>
            </a:spcBef>
            <a:buClr>
              <a:schemeClr val="accent3"/>
            </a:buClr>
            <a:buFont typeface="Wingdings 2"/>
            <a:buChar char=""/>
            <a:defRPr kumimoji="0" sz="16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  <a:extLst/>
        </a:lstStyle>
        <a:p xmlns:a="http://schemas.openxmlformats.org/drawingml/2006/main">
          <a:pPr algn="ctr"/>
          <a:r>
            <a:rPr lang="hr-H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2018. GODINA</a:t>
          </a:r>
          <a:endParaRPr lang="hr-H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0.57407</cdr:x>
      <cdr:y>0.92599</cdr:y>
    </cdr:from>
    <cdr:to>
      <cdr:x>0.57963</cdr:x>
      <cdr:y>0.93609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41910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0.66667</cdr:x>
      <cdr:y>0.92599</cdr:y>
    </cdr:from>
    <cdr:to>
      <cdr:x>0.92593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>
          <a:off x="5486400" y="4191000"/>
          <a:ext cx="2133600" cy="334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0.64815</cdr:x>
      <cdr:y>0.84847</cdr:y>
    </cdr:from>
    <cdr:to>
      <cdr:x>0.7963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0" y="4114800"/>
          <a:ext cx="1219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0.67593</cdr:x>
      <cdr:y>0.92599</cdr:y>
    </cdr:from>
    <cdr:to>
      <cdr:x>0.82407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62600" y="4191000"/>
          <a:ext cx="1219200" cy="334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0.67593</cdr:x>
      <cdr:y>0.88215</cdr:y>
    </cdr:from>
    <cdr:to>
      <cdr:x>0.87963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62600" y="4267200"/>
          <a:ext cx="1676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0.68519</cdr:x>
      <cdr:y>0.83164</cdr:y>
    </cdr:from>
    <cdr:to>
      <cdr:x>0.87963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38800" y="4267200"/>
          <a:ext cx="16002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0.69444</cdr:x>
      <cdr:y>0.8148</cdr:y>
    </cdr:from>
    <cdr:to>
      <cdr:x>0.90741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15000" y="4419600"/>
          <a:ext cx="17526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BEF9-E27B-492E-8181-3B8D94673145}" type="datetimeFigureOut">
              <a:rPr lang="hr-HR" smtClean="0"/>
              <a:pPr/>
              <a:t>13.10.2019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ACAF-2870-480F-B68C-41649D219A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65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E9399-A673-4BBF-8F01-9493F5F7D471}" type="datetimeFigureOut">
              <a:rPr lang="hr-HR" smtClean="0"/>
              <a:pPr/>
              <a:t>13.10.2019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5FF63-D07D-4F49-AB62-E4FAFA19078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85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428999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 ZDRAVLJA KRAPINSKO ZAGORSKE ŽUPANIJE</a:t>
            </a:r>
            <a:br>
              <a:rPr lang="hr-HR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PALIJATIVNA </a:t>
            </a:r>
            <a:r>
              <a:rPr lang="hr-HR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SKRB                                                                               </a:t>
            </a:r>
            <a:endParaRPr lang="hr-HR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257800"/>
            <a:ext cx="7620000" cy="1219200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hr-HR" sz="6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Valent Balija, bacc.med.techn.</a:t>
            </a:r>
          </a:p>
          <a:p>
            <a:pPr algn="l"/>
            <a:r>
              <a:rPr lang="hr-HR" sz="6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Koordinator palijativne skrbi  </a:t>
            </a:r>
          </a:p>
          <a:p>
            <a:pPr algn="l"/>
            <a:endParaRPr lang="hr-HR" sz="6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6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Zabok 14.10.2019.</a:t>
            </a:r>
            <a:endParaRPr lang="hr-HR" sz="6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r-HR" sz="6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r-HR" sz="6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6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</a:p>
          <a:p>
            <a:pPr algn="l"/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BROJ PACIJENATA S POTREBOM ZA PALIJATIVNOM SKRBI</a:t>
            </a:r>
            <a:endParaRPr lang="hr-H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t-IT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GODINA: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152 PACIJENTA</a:t>
            </a:r>
            <a:r>
              <a:rPr lang="hr-H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GODINA: </a:t>
            </a:r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 PACIJENTA</a:t>
            </a:r>
            <a:r>
              <a:rPr lang="hr-HR" sz="2000" b="1" dirty="0">
                <a:solidFill>
                  <a:srgbClr val="46464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46464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hr-HR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52657262"/>
              </p:ext>
            </p:extLst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70617872"/>
              </p:ext>
            </p:extLst>
          </p:nvPr>
        </p:nvGraphicFramePr>
        <p:xfrm>
          <a:off x="4648200" y="1219201"/>
          <a:ext cx="411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773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9839657"/>
              </p:ext>
            </p:extLst>
          </p:nvPr>
        </p:nvGraphicFramePr>
        <p:xfrm>
          <a:off x="457200" y="685800"/>
          <a:ext cx="373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BROJ PACIJENATA S POTREBOM ZA PALIJATIVNOM SKRBI 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4610010"/>
              </p:ext>
            </p:extLst>
          </p:nvPr>
        </p:nvGraphicFramePr>
        <p:xfrm>
          <a:off x="4876800" y="4572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UDIO ONKOLOŠKIH PACIJENATA S POTREBOM ZA PALIJATIVNOM SKRBI 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5410200"/>
            <a:ext cx="3276600" cy="762000"/>
          </a:xfrm>
        </p:spPr>
        <p:txBody>
          <a:bodyPr>
            <a:normAutofit/>
          </a:bodyPr>
          <a:lstStyle/>
          <a:p>
            <a:pPr algn="ctr"/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GODINA</a:t>
            </a:r>
            <a:endParaRPr lang="hr-H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5334000" y="5410200"/>
            <a:ext cx="2971801" cy="762000"/>
          </a:xfrm>
        </p:spPr>
        <p:txBody>
          <a:bodyPr>
            <a:normAutofit/>
          </a:bodyPr>
          <a:lstStyle/>
          <a:p>
            <a:pPr algn="ctr"/>
            <a:r>
              <a:rPr lang="hr-H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GODINA</a:t>
            </a:r>
            <a:endParaRPr lang="hr-H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064235761"/>
              </p:ext>
            </p:extLst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43536835"/>
              </p:ext>
            </p:extLst>
          </p:nvPr>
        </p:nvGraphicFramePr>
        <p:xfrm>
          <a:off x="4724400" y="1524000"/>
          <a:ext cx="4194175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139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2900501"/>
              </p:ext>
            </p:extLst>
          </p:nvPr>
        </p:nvGraphicFramePr>
        <p:xfrm>
          <a:off x="152400" y="15240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UDIO ONKOLOŠKIH PACIJENATA S POTREBOM ZA PALIJATIVNOM SKRBI U 2017. I 2018.</a:t>
            </a:r>
            <a:endParaRPr lang="hr-H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8547616"/>
              </p:ext>
            </p:extLst>
          </p:nvPr>
        </p:nvGraphicFramePr>
        <p:xfrm>
          <a:off x="44958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3887678"/>
              </p:ext>
            </p:extLst>
          </p:nvPr>
        </p:nvGraphicFramePr>
        <p:xfrm>
          <a:off x="609600" y="1307029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/>
            <a:r>
              <a:rPr lang="hr-HR" sz="2400" dirty="0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UMRLIH PACIJENTA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472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7184510"/>
              </p:ext>
            </p:extLst>
          </p:nvPr>
        </p:nvGraphicFramePr>
        <p:xfrm>
          <a:off x="457200" y="304800"/>
          <a:ext cx="8020050" cy="5667375"/>
        </p:xfrm>
        <a:graphic>
          <a:graphicData uri="http://schemas.openxmlformats.org/presentationml/2006/ole">
            <p:oleObj spid="_x0000_s2104" name="Acrobat Document" r:id="rId3" imgW="10688040" imgH="7556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771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1.-Palijativni </a:t>
            </a:r>
            <a:r>
              <a:rPr lang="hr-HR" dirty="0" smtClean="0"/>
              <a:t>pistup-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svi bi trebali biti informirani o palijativnoj skrbi</a:t>
            </a:r>
          </a:p>
          <a:p>
            <a:endParaRPr lang="hr-HR" dirty="0" smtClean="0"/>
          </a:p>
          <a:p>
            <a:r>
              <a:rPr lang="hr-HR" dirty="0" smtClean="0"/>
              <a:t>2.-</a:t>
            </a:r>
            <a:r>
              <a:rPr lang="hr-HR" dirty="0" smtClean="0"/>
              <a:t>Opća </a:t>
            </a:r>
            <a:r>
              <a:rPr lang="hr-HR" dirty="0" smtClean="0"/>
              <a:t>palijativna skrb:</a:t>
            </a:r>
          </a:p>
          <a:p>
            <a:r>
              <a:rPr lang="hr-HR" dirty="0" smtClean="0"/>
              <a:t>- zdr.profesionalci</a:t>
            </a:r>
            <a:r>
              <a:rPr lang="hr-HR" dirty="0" smtClean="0"/>
              <a:t>, soc.radnici, duhovnici </a:t>
            </a:r>
            <a:r>
              <a:rPr lang="hr-HR" dirty="0" smtClean="0"/>
              <a:t>te volonteri i udruge kojima pal.skrb nije primarni posao</a:t>
            </a:r>
            <a:r>
              <a:rPr lang="hr-HR" dirty="0" smtClean="0"/>
              <a:t>, nego </a:t>
            </a:r>
            <a:r>
              <a:rPr lang="hr-HR" dirty="0" smtClean="0"/>
              <a:t>u svom radu se </a:t>
            </a:r>
            <a:r>
              <a:rPr lang="hr-HR" dirty="0" smtClean="0"/>
              <a:t>susreću </a:t>
            </a:r>
            <a:r>
              <a:rPr lang="hr-HR" dirty="0" smtClean="0"/>
              <a:t>sa palijatvnim </a:t>
            </a:r>
            <a:r>
              <a:rPr lang="hr-HR" dirty="0" smtClean="0"/>
              <a:t>bolesnicima, trebali </a:t>
            </a:r>
            <a:r>
              <a:rPr lang="hr-HR" dirty="0" smtClean="0"/>
              <a:t>bi imati osnovna znanja iz pal.skrbi </a:t>
            </a:r>
            <a:r>
              <a:rPr lang="hr-HR" dirty="0" smtClean="0"/>
              <a:t>i</a:t>
            </a:r>
            <a:r>
              <a:rPr lang="hr-HR" dirty="0" smtClean="0"/>
              <a:t> </a:t>
            </a:r>
            <a:r>
              <a:rPr lang="hr-HR" dirty="0" smtClean="0"/>
              <a:t>znati prepoznati i ukloniti osnovne nekoplicirane </a:t>
            </a:r>
            <a:r>
              <a:rPr lang="hr-HR" dirty="0" smtClean="0"/>
              <a:t>simptome.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RAZINE PALIJATIVNE SKRBI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3.Specijalistička palijativna skrb:</a:t>
            </a:r>
          </a:p>
          <a:p>
            <a:endParaRPr lang="hr-HR" dirty="0" smtClean="0"/>
          </a:p>
          <a:p>
            <a:r>
              <a:rPr lang="hr-HR" dirty="0" smtClean="0"/>
              <a:t>-zdrastveni radnici i profesionalci koji se </a:t>
            </a:r>
            <a:r>
              <a:rPr lang="hr-HR" dirty="0" smtClean="0"/>
              <a:t>isključivo </a:t>
            </a:r>
            <a:r>
              <a:rPr lang="hr-HR" dirty="0" smtClean="0"/>
              <a:t>bave palijativnom skrbi</a:t>
            </a:r>
          </a:p>
          <a:p>
            <a:r>
              <a:rPr lang="hr-HR" dirty="0" smtClean="0"/>
              <a:t>Riješavaju kompleksne </a:t>
            </a:r>
            <a:r>
              <a:rPr lang="hr-HR" dirty="0" smtClean="0"/>
              <a:t>situacije  </a:t>
            </a:r>
            <a:r>
              <a:rPr lang="hr-HR" dirty="0" smtClean="0"/>
              <a:t>i simptome (bez obzira o kojoj je službi riječ)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7890" name="Picture 2" descr="C:\Users\Palijativa\Desktop\tabl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0134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Palijativa\Desktop\20180516_13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8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mtClean="0"/>
              <a:t>  </a:t>
            </a:r>
            <a:endParaRPr lang="hr-HR" dirty="0" smtClean="0"/>
          </a:p>
          <a:p>
            <a:r>
              <a:rPr lang="hr-HR" dirty="0" smtClean="0"/>
              <a:t>Palijativna skrb je briga za teško i neizlječivo bolesne te umiruće osobe i njihove obitelji.   </a:t>
            </a:r>
          </a:p>
          <a:p>
            <a:r>
              <a:rPr lang="hr-HR" dirty="0" smtClean="0"/>
              <a:t>U središtu je palijativne skrbi ublažavanje boli i ostalih simptoma koji uzrokuju patnju, bilo tjelesnu, psihosocijalnu ili duhovnu.   </a:t>
            </a:r>
          </a:p>
          <a:p>
            <a:r>
              <a:rPr lang="hr-HR" dirty="0" smtClean="0"/>
              <a:t>Palijativna skrb obuhvaća i psihosocijalnu te duhovnu pomoć obitelji u procesu žalovanja.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 palijativna </a:t>
            </a:r>
            <a:r>
              <a:rPr lang="hr-HR" dirty="0" smtClean="0"/>
              <a:t>skrb 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7696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544572"/>
            <a:ext cx="5448300" cy="439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osnažuje i koordinira postojeći sustav zdravstvene zaštite (liječnik obiteljske medicine, zdravstvena njega u kući, ljekarnici, fizioterapeuti</a:t>
            </a:r>
            <a:r>
              <a:rPr lang="hr-HR" alt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r>
              <a:rPr lang="hr-HR" alt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Sudjeluje  u kontroliranom otpustu palijativnog pac iz bolnice ( OBZ , ...)</a:t>
            </a:r>
          </a:p>
          <a:p>
            <a:endParaRPr lang="hr-HR" alt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koordinira postojeći sustav socijalne skrbi za pružanje palijativne skrbi</a:t>
            </a:r>
          </a:p>
          <a:p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koordinira sve dionike u pružanju palijativne skrbi</a:t>
            </a:r>
          </a:p>
          <a:p>
            <a:r>
              <a:rPr lang="hr-HR" alt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Vodi  –BAZU PODATAKA-  korisnika </a:t>
            </a: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palijativne skrbi</a:t>
            </a:r>
          </a:p>
          <a:p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organizira i koordinira rad volonterskih timova</a:t>
            </a:r>
          </a:p>
          <a:p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koordinira ili organizira posudionice pomagala</a:t>
            </a:r>
          </a:p>
          <a:p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organizira osnovnu izobrazbu iz područja palijativne skrbi</a:t>
            </a:r>
          </a:p>
          <a:p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promiče palijativnu </a:t>
            </a:r>
            <a:r>
              <a:rPr lang="hr-HR" alt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skrb</a:t>
            </a:r>
          </a:p>
          <a:p>
            <a:endParaRPr lang="hr-HR" alt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sz="1600" kern="0" dirty="0">
                <a:solidFill>
                  <a:srgbClr val="000000"/>
                </a:solidFill>
                <a:latin typeface="Arial"/>
              </a:rPr>
              <a:t>uz svakog koordinatora za palijativnu skrb može se organizirati po jedan mobilni palijativni tim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sz="1600" kern="0" dirty="0">
                <a:solidFill>
                  <a:srgbClr val="000000"/>
                </a:solidFill>
                <a:latin typeface="Arial"/>
              </a:rPr>
              <a:t>Sastav tima: najmanje jedan doktor specijalist s posebnom edukacijom iz palijativne skrbi i jedna prvostupnica sestrinstva s posebnom edukacijom iz palijativne </a:t>
            </a:r>
            <a:r>
              <a:rPr lang="hr-HR" altLang="sr-Latn-RS" sz="1600" kern="0" dirty="0" smtClean="0">
                <a:solidFill>
                  <a:srgbClr val="000000"/>
                </a:solidFill>
                <a:latin typeface="Arial"/>
              </a:rPr>
              <a:t>skrbi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sz="1600" kern="0" dirty="0" smtClean="0">
                <a:solidFill>
                  <a:srgbClr val="000000"/>
                </a:solidFill>
                <a:latin typeface="Arial"/>
              </a:rPr>
              <a:t>OD 01.04.2018</a:t>
            </a:r>
            <a:r>
              <a:rPr lang="hr-HR" altLang="sr-Latn-RS" sz="1600" kern="0" smtClean="0">
                <a:solidFill>
                  <a:srgbClr val="000000"/>
                </a:solidFill>
                <a:latin typeface="Arial"/>
              </a:rPr>
              <a:t>.-</a:t>
            </a:r>
            <a:r>
              <a:rPr lang="hr-HR" altLang="sr-Latn-RS" sz="1600" kern="0" smtClean="0">
                <a:solidFill>
                  <a:srgbClr val="000000"/>
                </a:solidFill>
                <a:latin typeface="Arial"/>
              </a:rPr>
              <a:t>UGOVOREN MPT </a:t>
            </a:r>
            <a:r>
              <a:rPr lang="hr-HR" altLang="sr-Latn-RS" sz="1600" kern="0" dirty="0" smtClean="0">
                <a:solidFill>
                  <a:srgbClr val="000000"/>
                </a:solidFill>
                <a:latin typeface="Arial"/>
              </a:rPr>
              <a:t>SA HZZO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hr-HR" altLang="sr-Latn-RS" sz="16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sz="1600" kern="0" dirty="0" smtClean="0">
                <a:solidFill>
                  <a:srgbClr val="000000"/>
                </a:solidFill>
                <a:latin typeface="Arial"/>
              </a:rPr>
              <a:t>Nadstandard: duhovnik </a:t>
            </a:r>
            <a:r>
              <a:rPr lang="hr-HR" altLang="sr-Latn-RS" sz="1600" kern="0" dirty="0" smtClean="0">
                <a:solidFill>
                  <a:srgbClr val="000000"/>
                </a:solidFill>
                <a:latin typeface="Arial"/>
              </a:rPr>
              <a:t>i </a:t>
            </a:r>
            <a:r>
              <a:rPr lang="hr-HR" altLang="sr-Latn-RS" sz="1600" kern="0" dirty="0" smtClean="0">
                <a:solidFill>
                  <a:srgbClr val="000000"/>
                </a:solidFill>
                <a:latin typeface="Arial"/>
              </a:rPr>
              <a:t>psiholog </a:t>
            </a:r>
            <a:endParaRPr lang="hr-HR" altLang="sr-Latn-RS" sz="16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hr-HR" altLang="sr-Latn-RS" sz="1600" kern="0" dirty="0">
              <a:solidFill>
                <a:srgbClr val="000000"/>
              </a:solidFill>
              <a:latin typeface="Arial"/>
            </a:endParaRP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MOBILNI PALIJATIVNI TIM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1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Koji je cilj palijativne skrbi?   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   </a:t>
            </a:r>
          </a:p>
          <a:p>
            <a:r>
              <a:rPr lang="hr-HR" dirty="0" smtClean="0"/>
              <a:t>Glavni je cilj palijativne skrbi poboljšanje kvalitete života bolesnika suočenog s neizlječivom bolešću te njegove obitelji .  </a:t>
            </a:r>
          </a:p>
          <a:p>
            <a:r>
              <a:rPr lang="hr-HR" dirty="0" smtClean="0"/>
              <a:t>Ona u prvi plan stavlja bolesnika i obitelj, pružajući im sustav potpore koji nastoji bolesniku osigurati dostojanstven život do kraja.   </a:t>
            </a:r>
          </a:p>
          <a:p>
            <a:r>
              <a:rPr lang="hr-HR" dirty="0" smtClean="0"/>
              <a:t>Palijativna skrb niti skraćuje niti produžuje život, ali poboljšanjem bolesnikove kvalitete života može utjecati i na sam tok bolesti.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lavma sestra\Desktop\palijativa\MOJE\20180209_071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5800" y="1143000"/>
            <a:ext cx="8062223" cy="55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02111" y="1106978"/>
            <a:ext cx="8229600" cy="4940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Površina :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 1.229 km²</a:t>
            </a:r>
          </a:p>
          <a:p>
            <a:pPr marL="109728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Stanovništvo :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132.892 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7 gradova i 25 općina</a:t>
            </a:r>
          </a:p>
          <a:p>
            <a:pPr marL="109728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KRAPINSKO-ZAGORSKA ŽUPANIJA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pPr algn="just">
              <a:defRPr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01.04.2015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hr-HR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ugovoren mobilni palijativni tim (pilot projekt)</a:t>
            </a:r>
          </a:p>
          <a:p>
            <a:pPr algn="just">
              <a:defRPr/>
            </a:pPr>
            <a:endParaRPr lang="hr-HR" sz="18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01.05.2015.- registar pacijenata po principima palijativne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njege                                               </a:t>
            </a:r>
          </a:p>
          <a:p>
            <a:pPr marL="109728" indent="0" algn="just">
              <a:buNone/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ZZHM</a:t>
            </a:r>
          </a:p>
          <a:p>
            <a:pPr algn="just"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imenovanje privremenog koordinatora</a:t>
            </a:r>
          </a:p>
          <a:p>
            <a:pPr algn="just">
              <a:defRPr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kompletirana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je sestrinska dokumentacija te je utvrđen popis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</a:p>
          <a:p>
            <a:pPr algn="just">
              <a:defRPr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21.08.2015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.-mobilni palijativni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tim (auto, oprema, privremeni prostor)</a:t>
            </a:r>
          </a:p>
          <a:p>
            <a:pPr marL="109728" indent="0" algn="just">
              <a:buNone/>
              <a:defRPr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održani sastanci sa sestrinskim kolegijima SBKT, SBST,OBZ</a:t>
            </a:r>
          </a:p>
          <a:p>
            <a:pPr algn="just">
              <a:defRPr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ravnatelji CK,LOM,ZNJUK, ZZHMP, OBZ</a:t>
            </a:r>
          </a:p>
          <a:p>
            <a:pPr algn="just">
              <a:defRPr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  <a:defRPr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PALIJATIVNA SKRB U KZŽ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7772400" y="2057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7772400" y="220027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9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Autofit/>
          </a:bodyPr>
          <a:lstStyle/>
          <a:p>
            <a:r>
              <a:rPr lang="hr-HR" sz="1600" dirty="0" smtClean="0">
                <a:latin typeface="Arial" pitchFamily="34" charset="0"/>
                <a:cs typeface="Arial" pitchFamily="34" charset="0"/>
              </a:rPr>
              <a:t>Posudionicu smo opremili uz pomoć HZZO-a, donacije KZŽ, SBKT, doncija grada OROSLAVJA I  ZABOKA I ...</a:t>
            </a: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600" dirty="0" smtClean="0">
                <a:latin typeface="Arial" pitchFamily="34" charset="0"/>
                <a:cs typeface="Arial" pitchFamily="34" charset="0"/>
              </a:rPr>
              <a:t>veća količina pelena, podmetača, pomagala za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urostomu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kolostomu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 te traheostomu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POSUDIONICA POMAGALA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425316"/>
              </p:ext>
            </p:extLst>
          </p:nvPr>
        </p:nvGraphicFramePr>
        <p:xfrm>
          <a:off x="2895600" y="1524000"/>
          <a:ext cx="3689350" cy="39281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77330"/>
                <a:gridCol w="2160332"/>
                <a:gridCol w="9516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BR.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POMAGALA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 KOMADA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INVALIDSKA KOLICA STAN.IZRADE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BOLESNIČKI KREVET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HODALICA S 4 KRAKA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HODALICA S 4 KOTAČA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ŠTAKE PODLAKTIČNE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ŠTAKE PODPAZUŠNE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ASPIRATOR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ENTERALNA PUMPA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MADRAC</a:t>
                      </a:r>
                      <a:r>
                        <a:rPr lang="hr-H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BOL.KREVET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ANTIDEKUBITALNI MADRAC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ANTIDEKUBITALNI  PODLOŽAK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TOALETNI STOLC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BOLESNIČKI STOLIĆ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APARAT ZA KISIK-konc. O2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ANTIDEKUBITALNI KOLUT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SANITARNA KOLICA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606_135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5" y="1524000"/>
            <a:ext cx="7505435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lvl="0" algn="just">
              <a:buClr>
                <a:srgbClr val="2DA2BF"/>
              </a:buClr>
            </a:pP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 pacijent je bio korisnik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 od usluga mobilnog palijativnog </a:t>
            </a: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tima- 31.12.2017</a:t>
            </a:r>
          </a:p>
          <a:p>
            <a:pPr lvl="0" algn="just">
              <a:buClr>
                <a:srgbClr val="2DA2BF"/>
              </a:buClr>
            </a:pPr>
            <a:endParaRPr lang="hr-H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2DA2BF"/>
              </a:buClr>
            </a:pP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916 pacijenata je bio korisnik neke od usluga </a:t>
            </a:r>
            <a:r>
              <a:rPr lang="hr-HR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mobilnog palijativnog tima- 31.12.2018.</a:t>
            </a:r>
            <a:endParaRPr lang="hr-H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endParaRPr lang="hr-H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2DA2BF"/>
              </a:buClr>
            </a:pP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223 puta su posuđena pomagala + 122 puta u 2018.</a:t>
            </a:r>
          </a:p>
          <a:p>
            <a:pPr lvl="0" algn="just">
              <a:buClr>
                <a:srgbClr val="2DA2BF"/>
              </a:buClr>
            </a:pPr>
            <a:endParaRPr lang="hr-H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2DA2BF"/>
              </a:buClr>
            </a:pPr>
            <a:r>
              <a:rPr lang="hr-H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puta je održana Grupa za samopomoć oboljelima i obiteljima + 27 puta u 2018.</a:t>
            </a:r>
            <a:endParaRPr lang="hr-H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2DA2BF"/>
              </a:buClr>
            </a:pPr>
            <a:endParaRPr lang="hr-H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r-H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hr-HR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STANJE U REGISTRU NA </a:t>
            </a:r>
            <a:r>
              <a:rPr lang="hr-HR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31.12.2017.</a:t>
            </a:r>
            <a:endParaRPr lang="hr-H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0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60104_132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67679" y="1204119"/>
            <a:ext cx="5562602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70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2477</TotalTime>
  <Words>713</Words>
  <Application>Microsoft Office PowerPoint</Application>
  <PresentationFormat>On-screen Show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Concourse</vt:lpstr>
      <vt:lpstr>Acrobat Document</vt:lpstr>
      <vt:lpstr>DOM ZDRAVLJA KRAPINSKO ZAGORSKE ŽUPANIJE   PALIJATIVNA SKRB                                                                               </vt:lpstr>
      <vt:lpstr>Što je  palijativna skrb ?</vt:lpstr>
      <vt:lpstr>Koji je cilj palijativne skrbi?     </vt:lpstr>
      <vt:lpstr>KRAPINSKO-ZAGORSKA ŽUPANIJA</vt:lpstr>
      <vt:lpstr>PALIJATIVNA SKRB U KZŽ</vt:lpstr>
      <vt:lpstr>POSUDIONICA POMAGALA</vt:lpstr>
      <vt:lpstr>Slide 7</vt:lpstr>
      <vt:lpstr>STANJE U REGISTRU NA 31.12.2017.</vt:lpstr>
      <vt:lpstr>Slide 9</vt:lpstr>
      <vt:lpstr>BROJ PACIJENATA S POTREBOM ZA PALIJATIVNOM SKRBI</vt:lpstr>
      <vt:lpstr>BROJ PACIJENATA S POTREBOM ZA PALIJATIVNOM SKRBI  </vt:lpstr>
      <vt:lpstr>UDIO ONKOLOŠKIH PACIJENATA S POTREBOM ZA PALIJATIVNOM SKRBI </vt:lpstr>
      <vt:lpstr>UDIO ONKOLOŠKIH PACIJENATA S POTREBOM ZA PALIJATIVNOM SKRBI U 2017. I 2018.</vt:lpstr>
      <vt:lpstr>BROJ UMRLIH PACIJENTA</vt:lpstr>
      <vt:lpstr>Slide 15</vt:lpstr>
      <vt:lpstr>RAZINE PALIJATIVNE SKRBI</vt:lpstr>
      <vt:lpstr>Slide 17</vt:lpstr>
      <vt:lpstr>Slide 18</vt:lpstr>
      <vt:lpstr>Slide 19</vt:lpstr>
      <vt:lpstr>Slide 20</vt:lpstr>
      <vt:lpstr>Slide 21</vt:lpstr>
      <vt:lpstr>KOORDINATOR</vt:lpstr>
      <vt:lpstr>MOBILNI PALIJATIVNI TIM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MODOL ORGANIZACIJE PALIJATIVNE SKRBI U DZ KZŽ</dc:title>
  <dc:creator>Palijativa</dc:creator>
  <cp:lastModifiedBy>Palijativa</cp:lastModifiedBy>
  <cp:revision>407</cp:revision>
  <dcterms:created xsi:type="dcterms:W3CDTF">2006-08-16T00:00:00Z</dcterms:created>
  <dcterms:modified xsi:type="dcterms:W3CDTF">2019-10-13T18:00:06Z</dcterms:modified>
</cp:coreProperties>
</file>