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364" r:id="rId4"/>
    <p:sldId id="399" r:id="rId5"/>
    <p:sldId id="380" r:id="rId6"/>
    <p:sldId id="408" r:id="rId7"/>
    <p:sldId id="382" r:id="rId8"/>
    <p:sldId id="409" r:id="rId9"/>
    <p:sldId id="410" r:id="rId10"/>
    <p:sldId id="400" r:id="rId11"/>
    <p:sldId id="404" r:id="rId12"/>
    <p:sldId id="383" r:id="rId13"/>
    <p:sldId id="385" r:id="rId14"/>
    <p:sldId id="402" r:id="rId15"/>
    <p:sldId id="416" r:id="rId16"/>
    <p:sldId id="406" r:id="rId17"/>
    <p:sldId id="411" r:id="rId18"/>
    <p:sldId id="387" r:id="rId19"/>
    <p:sldId id="412" r:id="rId20"/>
    <p:sldId id="413" r:id="rId21"/>
    <p:sldId id="288" r:id="rId22"/>
  </p:sldIdLst>
  <p:sldSz cx="9144000" cy="6858000" type="screen4x3"/>
  <p:notesSz cx="6735763" cy="98663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CC33"/>
    <a:srgbClr val="FF0000"/>
    <a:srgbClr val="000066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35" autoAdjust="0"/>
  </p:normalViewPr>
  <p:slideViewPr>
    <p:cSldViewPr>
      <p:cViewPr varScale="1">
        <p:scale>
          <a:sx n="69" d="100"/>
          <a:sy n="69" d="100"/>
        </p:scale>
        <p:origin x="11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876037-1742-42FD-99B3-854AE4DD9A5E}" type="datetimeFigureOut">
              <a:rPr lang="hr-HR"/>
              <a:pPr>
                <a:defRPr/>
              </a:pPr>
              <a:t>13.2.2020.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657508-B6B6-4B5E-8717-218D98130D4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76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E46D54-EF86-4BC2-9BD7-1A797E96DBD2}" type="datetimeFigureOut">
              <a:rPr lang="hr-HR"/>
              <a:pPr>
                <a:defRPr/>
              </a:pPr>
              <a:t>13.2.2020.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1D19CB-3637-4F65-BD44-704F5EEB90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99526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sr-Latn-RS" smtClean="0"/>
          </a:p>
        </p:txBody>
      </p:sp>
      <p:sp>
        <p:nvSpPr>
          <p:cNvPr id="102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1416E-B059-41F2-8354-B64060F21BCC}" type="slidenum">
              <a:rPr lang="hr-HR" altLang="sr-Latn-RS" smtClean="0"/>
              <a:pPr/>
              <a:t>1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91339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9E68-1AA6-4CFB-8A5A-741D0FE6A8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043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2B97-C760-4AE3-96DC-30BE642E88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187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E47E-FFA8-4729-99F5-2D0FC75D905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4126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053" y="3529461"/>
            <a:ext cx="8786477" cy="2116045"/>
          </a:xfrm>
          <a:prstGeom prst="rect">
            <a:avLst/>
          </a:prstGeom>
        </p:spPr>
        <p:txBody>
          <a:bodyPr anchor="t"/>
          <a:lstStyle>
            <a:lvl1pPr algn="l">
              <a:defRPr sz="432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4463"/>
            <a:ext cx="1166813" cy="363537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2161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676525" y="6481763"/>
            <a:ext cx="6467475" cy="376237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0"/>
              </a:spcBef>
              <a:buFontTx/>
              <a:buNone/>
              <a:defRPr sz="2161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8327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01" y="1370727"/>
            <a:ext cx="8799553" cy="5320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509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4" indent="0" algn="ctr">
              <a:buNone/>
              <a:defRPr/>
            </a:lvl3pPr>
            <a:lvl4pPr marL="1370961" indent="0" algn="ctr">
              <a:buNone/>
              <a:defRPr/>
            </a:lvl4pPr>
            <a:lvl5pPr marL="1827948" indent="0" algn="ctr">
              <a:buNone/>
              <a:defRPr/>
            </a:lvl5pPr>
            <a:lvl6pPr marL="2284935" indent="0" algn="ctr">
              <a:buNone/>
              <a:defRPr/>
            </a:lvl6pPr>
            <a:lvl7pPr marL="2741921" indent="0" algn="ctr">
              <a:buNone/>
              <a:defRPr/>
            </a:lvl7pPr>
            <a:lvl8pPr marL="3198909" indent="0" algn="ctr">
              <a:buNone/>
              <a:defRPr/>
            </a:lvl8pPr>
            <a:lvl9pPr marL="36558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2E369D-482A-4EB8-A699-4E5287FA546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12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4C26ED-83D7-4876-AEA3-59B277A15BB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380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422F-1D5C-49F7-94C1-1797402E959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597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64E4B-BF20-4BB6-A1F2-ED04B6FAA35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219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652CD-E4C4-48BC-84ED-D9ED0DA03F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7760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7E14-7E77-4C5B-A95C-4F86F71A14C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5958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8CE11-3A01-486D-B5AD-28A94F7AD6E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8447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D7368-2BAF-4E09-B51D-42E0C4C0B4C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509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4450-CF97-4AAC-86EB-285AB7BB65A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584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C3F7-495A-4277-A848-A62970883D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3083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834611-5FC4-47B9-A1D5-79AFEE014C4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9275"/>
            <a:ext cx="7596188" cy="457200"/>
          </a:xfrm>
          <a:prstGeom prst="rect">
            <a:avLst/>
          </a:prstGeom>
        </p:spPr>
        <p:txBody>
          <a:bodyPr tIns="16207" bIns="16207"/>
          <a:lstStyle>
            <a:lvl1pPr algn="l">
              <a:defRPr sz="2800" b="1" baseline="0">
                <a:ln w="3175" cap="sq" cmpd="sng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pPr defTabSz="914806">
              <a:defRPr/>
            </a:pPr>
            <a:endParaRPr lang="hr-HR" sz="2521" kern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11663" algn="l" defTabSz="914806" rtl="0" eaLnBrk="1" fontAlgn="base" hangingPunct="1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6pPr>
      <a:lvl7pPr marL="823326" algn="l" defTabSz="914806" rtl="0" eaLnBrk="1" fontAlgn="base" hangingPunct="1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7pPr>
      <a:lvl8pPr marL="1234989" algn="l" defTabSz="914806" rtl="0" eaLnBrk="1" fontAlgn="base" hangingPunct="1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8pPr>
      <a:lvl9pPr marL="1646652" algn="l" defTabSz="914806" rtl="0" eaLnBrk="1" fontAlgn="base" hangingPunct="1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68548" indent="-228702" algn="l" defTabSz="914806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0211" indent="-228702" algn="l" defTabSz="914806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91874" indent="-228702" algn="l" defTabSz="914806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03537" indent="-228702" algn="l" defTabSz="914806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zz.hr/natjecaj-finaciranje-programa-poljo-udruga-20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374900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MJERE RAZVOJA POLJOPRIVREDNE PROIZVODNJE  KRAPINSKO-ZAGORSKE ŽUPANIJE U</a:t>
            </a:r>
            <a:b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2020. GODINI</a:t>
            </a:r>
          </a:p>
        </p:txBody>
      </p:sp>
      <p:pic>
        <p:nvPicPr>
          <p:cNvPr id="9219" name="Picture 5" descr="LOGO_ZAGORJE_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275263"/>
            <a:ext cx="20510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C:\Documents and Settings\DrazenkaG\Desktop\Poljoprivreda 2013\Izložba meda\KZZ_Grb_Transparent-smanjen-sa-natpis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16557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468313" y="6237288"/>
            <a:ext cx="285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Krapina, 12. veljače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425450" y="1143000"/>
            <a:ext cx="8229600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000" dirty="0"/>
              <a:t>TKO SE MOŽE PRIJAVITI</a:t>
            </a:r>
            <a:endParaRPr lang="hr-HR" altLang="sr-Latn-RS" sz="2000" dirty="0"/>
          </a:p>
          <a:p>
            <a:pPr marL="0" indent="0">
              <a:buFontTx/>
              <a:buNone/>
              <a:defRPr/>
            </a:pPr>
            <a:r>
              <a:rPr lang="hr-HR" sz="1400" dirty="0"/>
              <a:t>       odnosno pravomoćno osuđeni za počinjenje kaznenog djela određenog člankom 48. stavkom 2.  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alinejom d) Uredbe što potvrđuju izjavom koju potpisuje osoba ovlaštena za zastupanje udruge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(</a:t>
            </a:r>
            <a:r>
              <a:rPr lang="hr-HR" sz="1400" dirty="0">
                <a:solidFill>
                  <a:srgbClr val="00B0F0"/>
                </a:solidFill>
              </a:rPr>
              <a:t>Izjava prijavitelja - obrazac A4 </a:t>
            </a:r>
            <a:r>
              <a:rPr lang="hr-HR" sz="1400" dirty="0"/>
              <a:t>i dodatna dokumentacija koja se dostavlja prije potpisivanja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ugovora o dodjeli financijskih sredstava)</a:t>
            </a:r>
            <a:endParaRPr lang="hr-HR" altLang="sr-Latn-RS" sz="1400" dirty="0"/>
          </a:p>
          <a:p>
            <a:pPr>
              <a:defRPr/>
            </a:pPr>
            <a:r>
              <a:rPr lang="hr-HR" altLang="sr-Latn-RS" sz="1400" dirty="0"/>
              <a:t>udruga ima općim aktom </a:t>
            </a:r>
            <a:r>
              <a:rPr lang="hr-HR" altLang="sr-Latn-RS" sz="1400" dirty="0">
                <a:solidFill>
                  <a:srgbClr val="00B0F0"/>
                </a:solidFill>
              </a:rPr>
              <a:t>uspostavljen model dobrog financijskog upravljanja i kontrole </a:t>
            </a:r>
            <a:r>
              <a:rPr lang="hr-HR" altLang="sr-Latn-RS" sz="1400" dirty="0"/>
              <a:t>te način </a:t>
            </a:r>
            <a:r>
              <a:rPr lang="hr-HR" altLang="sr-Latn-RS" sz="1400" dirty="0">
                <a:solidFill>
                  <a:srgbClr val="00B0F0"/>
                </a:solidFill>
              </a:rPr>
              <a:t>sprječavanja sukoba interesa </a:t>
            </a:r>
            <a:r>
              <a:rPr lang="hr-HR" altLang="sr-Latn-RS" sz="1400" dirty="0"/>
              <a:t>pri raspolaganju javnim sredstvima, prikladan način javnog objavljivanja programskog i financijskog izvještaja o radu za proteklu godinu (na mrežnim stranicama udruge ili drugi odgovarajući način), </a:t>
            </a:r>
            <a:r>
              <a:rPr lang="hr-HR" altLang="sr-Latn-RS" sz="1400" dirty="0">
                <a:solidFill>
                  <a:srgbClr val="00B0F0"/>
                </a:solidFill>
              </a:rPr>
              <a:t>odgovarajuće organizacijske kapacitete </a:t>
            </a:r>
            <a:r>
              <a:rPr lang="hr-HR" altLang="sr-Latn-RS" sz="1400" dirty="0"/>
              <a:t>i ljudske resurse za provedbu programa ili projekta (</a:t>
            </a:r>
            <a:r>
              <a:rPr lang="hr-HR" altLang="sr-Latn-RS" sz="1400" dirty="0">
                <a:solidFill>
                  <a:srgbClr val="00B0F0"/>
                </a:solidFill>
              </a:rPr>
              <a:t>Izjava prijavitelja - obrazac A4)</a:t>
            </a:r>
          </a:p>
          <a:p>
            <a:pPr>
              <a:defRPr/>
            </a:pPr>
            <a:r>
              <a:rPr lang="hr-HR" altLang="sr-Latn-RS" sz="1400" dirty="0"/>
              <a:t>udruga ima usvojen </a:t>
            </a:r>
            <a:r>
              <a:rPr lang="hr-HR" altLang="sr-Latn-RS" sz="1400" dirty="0">
                <a:solidFill>
                  <a:srgbClr val="00B0F0"/>
                </a:solidFill>
              </a:rPr>
              <a:t>Financijski plan i Program rada udruge za 2020. godinu</a:t>
            </a:r>
            <a:endParaRPr lang="hr-HR" altLang="sr-Latn-RS" sz="1400" dirty="0"/>
          </a:p>
          <a:p>
            <a:pPr>
              <a:defRPr/>
            </a:pPr>
            <a:r>
              <a:rPr lang="hr-HR" altLang="sr-Latn-RS" sz="1400" dirty="0"/>
              <a:t>udruga je osigurala </a:t>
            </a:r>
            <a:r>
              <a:rPr lang="hr-HR" altLang="sr-Latn-RS" sz="1400" dirty="0">
                <a:solidFill>
                  <a:srgbClr val="00B0F0"/>
                </a:solidFill>
              </a:rPr>
              <a:t>organizacijske, ljudske, prostorne i djelomično financijske resurse </a:t>
            </a:r>
            <a:r>
              <a:rPr lang="hr-HR" altLang="sr-Latn-RS" sz="1400" dirty="0"/>
              <a:t>za obavljanje djelatnosti sukladno Financijskom planu i Programu rada udruge (</a:t>
            </a:r>
            <a:r>
              <a:rPr lang="hr-HR" altLang="sr-Latn-RS" sz="1400" dirty="0">
                <a:solidFill>
                  <a:srgbClr val="00B0F0"/>
                </a:solidFill>
              </a:rPr>
              <a:t>Izjava prijavitelja - obrazac A4) </a:t>
            </a:r>
          </a:p>
          <a:p>
            <a:pPr>
              <a:defRPr/>
            </a:pPr>
            <a:r>
              <a:rPr lang="hr-HR" altLang="sr-Latn-RS" sz="1400" dirty="0"/>
              <a:t>udruga</a:t>
            </a:r>
            <a:r>
              <a:rPr lang="hr-HR" altLang="sr-Latn-RS" sz="1400" dirty="0">
                <a:solidFill>
                  <a:srgbClr val="00B0F0"/>
                </a:solidFill>
              </a:rPr>
              <a:t> nije u stečajnom postupku, postupku gašenja, postupku prisilne naplate ili u postupku likvidacije (Izjava prijavitelja - obrazac A4)</a:t>
            </a:r>
            <a:r>
              <a:rPr lang="hr-HR" altLang="sr-Latn-RS" sz="1400" dirty="0"/>
              <a:t> </a:t>
            </a:r>
          </a:p>
          <a:p>
            <a:pPr marL="0" indent="0">
              <a:buFontTx/>
              <a:buNone/>
              <a:defRPr/>
            </a:pPr>
            <a:endParaRPr lang="hr-HR" altLang="sr-Latn-RS" sz="1200" dirty="0"/>
          </a:p>
        </p:txBody>
      </p:sp>
      <p:pic>
        <p:nvPicPr>
          <p:cNvPr id="19460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61025"/>
            <a:ext cx="17637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altLang="sr-Latn-R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3" y="1757363"/>
            <a:ext cx="8229600" cy="45307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000" b="1" dirty="0"/>
              <a:t>Prihvatljive aktivnosti programa/projekta su:</a:t>
            </a:r>
          </a:p>
          <a:p>
            <a:pPr>
              <a:defRPr/>
            </a:pPr>
            <a:r>
              <a:rPr lang="hr-HR" sz="2000" dirty="0"/>
              <a:t>Organiziranje i sudjelovanje na tečajevima i osposobljavanjima za bavljenje poljoprivrednom proizvodnjom, preradom te stavljanjem poljoprivrednih proizvoda na tržište</a:t>
            </a:r>
          </a:p>
          <a:p>
            <a:pPr>
              <a:defRPr/>
            </a:pPr>
            <a:r>
              <a:rPr lang="hr-HR" sz="2000" dirty="0"/>
              <a:t>Posjet oglednim proizvođačima ili prerađivačima poljoprivrednih proizvoda koji u proizvodnji i preradi poljoprivrednih proizvoda primjenjuju uspješne tehnologije i znanja s ciljem povećanja prinosa i kvalitete svojih proizvoda </a:t>
            </a:r>
          </a:p>
          <a:p>
            <a:pPr>
              <a:defRPr/>
            </a:pPr>
            <a:r>
              <a:rPr lang="hr-HR" sz="2000" dirty="0"/>
              <a:t>Organizacija i sudjelovanje na izložbama i sajmovima</a:t>
            </a:r>
          </a:p>
          <a:p>
            <a:pPr>
              <a:defRPr/>
            </a:pPr>
            <a:r>
              <a:rPr lang="hr-HR" sz="2000" dirty="0"/>
              <a:t>Registracija robnih marki</a:t>
            </a:r>
          </a:p>
          <a:p>
            <a:pPr>
              <a:defRPr/>
            </a:pPr>
            <a:r>
              <a:rPr lang="hr-HR" sz="2000" dirty="0"/>
              <a:t>Promocija poljoprivrednih proizvoda</a:t>
            </a:r>
          </a:p>
        </p:txBody>
      </p:sp>
      <p:pic>
        <p:nvPicPr>
          <p:cNvPr id="20484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719763"/>
            <a:ext cx="14763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381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altLang="sr-Latn-R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8150" y="1258888"/>
            <a:ext cx="8229600" cy="4546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800" b="1" dirty="0"/>
              <a:t>Prihvatljivi troškovi programa/projekta su: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/>
              <a:t>naknada vanjskim suradnicima angažiranim na programu/projektu koji odgovaraju stvarnim izdacima za naknadu te porezima i doprinosima iz naknade i drugim troškovima vezanim uz naknadu, sukladno odredbama Pravilnika i Uredbe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/>
              <a:t>provedbe programa/projekta kao što su troškovi pripreme i tiska materijala, kotizacija za tečajeve i sajmove, intelektualne usluge i sl.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/>
              <a:t>promotivni materijali (brošura, letak, promotivne vrećice, majice, USB </a:t>
            </a:r>
            <a:r>
              <a:rPr lang="hr-HR" sz="1800" dirty="0" err="1"/>
              <a:t>stickovi</a:t>
            </a:r>
            <a:r>
              <a:rPr lang="hr-HR" sz="1800" dirty="0"/>
              <a:t> i sl.)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/>
              <a:t>organizacije izložbi/sajmova kao što su troškovi iznajmljivanja prostora (dvorane, šatora, štandova), troškovi uređenja prostora, troškovi pripreme i tiskanja pozivnica, kataloga, plakata, troškovi oglašavanja, troškovi nagrada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/>
              <a:t>organizirano putovanja na tečajeve, sajmove te oglednim proizvođačima ili prerađivačima poljoprivrednih proizvoda koji u proizvodnji i preradi  poljoprivrednih proizvoda primjenjuju uspješne tehnologije i </a:t>
            </a:r>
          </a:p>
          <a:p>
            <a:pPr marL="0" indent="0">
              <a:buFontTx/>
              <a:buNone/>
              <a:defRPr/>
            </a:pPr>
            <a:r>
              <a:rPr lang="hr-HR" sz="1800" dirty="0"/>
              <a:t>     znanja s ciljem povećanja prinosa i kvalitete svojih proizvoda</a:t>
            </a:r>
          </a:p>
          <a:p>
            <a:pPr marL="0" indent="0">
              <a:buFontTx/>
              <a:buNone/>
              <a:defRPr/>
            </a:pPr>
            <a:endParaRPr lang="hr-HR" sz="1600" dirty="0"/>
          </a:p>
        </p:txBody>
      </p:sp>
      <p:pic>
        <p:nvPicPr>
          <p:cNvPr id="21508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7513"/>
            <a:ext cx="1763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altLang="sr-Latn-R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800" b="1" dirty="0"/>
              <a:t>Neprihvatljivi troškovi su:</a:t>
            </a:r>
          </a:p>
          <a:p>
            <a:pPr>
              <a:defRPr/>
            </a:pPr>
            <a:r>
              <a:rPr lang="hr-HR" sz="1600" dirty="0"/>
              <a:t>carinske i uvozne pristojbe ili bilo kakve druge naknade</a:t>
            </a:r>
          </a:p>
          <a:p>
            <a:pPr>
              <a:defRPr/>
            </a:pPr>
            <a:r>
              <a:rPr lang="hr-HR" sz="1600" dirty="0"/>
              <a:t>novčane kazne, financijske kazne i parnični troškovi</a:t>
            </a:r>
          </a:p>
          <a:p>
            <a:pPr>
              <a:defRPr/>
            </a:pPr>
            <a:r>
              <a:rPr lang="hr-HR" sz="1600" dirty="0"/>
              <a:t>operativni troškovi</a:t>
            </a:r>
          </a:p>
          <a:p>
            <a:pPr>
              <a:defRPr/>
            </a:pPr>
            <a:r>
              <a:rPr lang="hr-HR" sz="1600" dirty="0"/>
              <a:t>troškovi konverzije, naknade i gubici po tečajnim razlikama vezani uz bilo koji devizni račun u eurima za određenu komponentu kao i drugi čisto financijski izdaci</a:t>
            </a:r>
          </a:p>
          <a:p>
            <a:pPr>
              <a:defRPr/>
            </a:pPr>
            <a:r>
              <a:rPr lang="hr-HR" sz="1600" dirty="0"/>
              <a:t>troškovi koji se odnose na plaćanje režijskih troškova (npr. troškovi potrošnje električne energije, vode, komunalija, fiksnih i mobilnih telefona i sl.) koji glase na ime fizičke osobe</a:t>
            </a:r>
          </a:p>
          <a:p>
            <a:pPr>
              <a:defRPr/>
            </a:pPr>
            <a:r>
              <a:rPr lang="hr-HR" sz="1600" dirty="0"/>
              <a:t>regres, božićnice, doprinosi za dobrovoljna zdravstvena i mirovinska osiguranja koja nisu obvezna prema nacionalnom zakonodavstvu, financijske nagrade te prigodni darovi, kao i druge slične naknade zaposlenicima i članovima udruge </a:t>
            </a:r>
          </a:p>
          <a:p>
            <a:pPr>
              <a:defRPr/>
            </a:pPr>
            <a:r>
              <a:rPr lang="hr-HR" sz="1600" dirty="0"/>
              <a:t>dugovi udruge koji su nastali bez obzira iz kojih razloga, troškovi kamata, kao ni aktivnosti koje spadaju u redovitu djelatnost udruge (primjerice troškovi održavanja skupštine udruge, upravnog odbora udruge i slično)</a:t>
            </a:r>
          </a:p>
          <a:p>
            <a:pPr>
              <a:defRPr/>
            </a:pPr>
            <a:r>
              <a:rPr lang="hr-HR" sz="1600" dirty="0"/>
              <a:t>PDV, osim PDV-a koji je prihvatljiv kao trošak sukladno nacionalnom zakonodavstvu o PDV</a:t>
            </a:r>
          </a:p>
          <a:p>
            <a:pPr>
              <a:defRPr/>
            </a:pPr>
            <a:r>
              <a:rPr lang="hr-HR" sz="1600" dirty="0"/>
              <a:t>troškovi ugostiteljskih usluga.</a:t>
            </a:r>
          </a:p>
          <a:p>
            <a:pPr>
              <a:defRPr/>
            </a:pPr>
            <a:endParaRPr lang="hr-HR" sz="1600" b="1" dirty="0"/>
          </a:p>
        </p:txBody>
      </p:sp>
      <p:pic>
        <p:nvPicPr>
          <p:cNvPr id="22532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70538"/>
            <a:ext cx="1763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800" b="1" dirty="0"/>
              <a:t>PRIJAVITELJ JE DUŽAN DOSTAVITI</a:t>
            </a:r>
            <a:endParaRPr lang="hr-HR" sz="1800" dirty="0"/>
          </a:p>
          <a:p>
            <a:pPr>
              <a:defRPr/>
            </a:pPr>
            <a:r>
              <a:rPr lang="hr-HR" sz="1400" dirty="0"/>
              <a:t>Obrazac </a:t>
            </a:r>
            <a:r>
              <a:rPr lang="hr-HR" sz="1400" dirty="0">
                <a:solidFill>
                  <a:srgbClr val="00B0F0"/>
                </a:solidFill>
              </a:rPr>
              <a:t>A2:OBRAZAC ZA PRIJAVU PROGRAMA/PROJEKTA </a:t>
            </a:r>
            <a:r>
              <a:rPr lang="hr-HR" sz="1400" dirty="0"/>
              <a:t>–vlastoručno potpisan i ovjeren – 1 primjerak u izvorniku u ispisu i u elektroničkom obliku u PDF formatu, koji sadrži:</a:t>
            </a:r>
          </a:p>
          <a:p>
            <a:pPr lvl="1">
              <a:defRPr/>
            </a:pPr>
            <a:r>
              <a:rPr lang="hr-HR" sz="1400" dirty="0"/>
              <a:t>Osnovne podatke o podnositelju prijave programa/projekta</a:t>
            </a:r>
          </a:p>
          <a:p>
            <a:pPr lvl="1">
              <a:defRPr/>
            </a:pPr>
            <a:r>
              <a:rPr lang="hr-HR" sz="1400" dirty="0"/>
              <a:t>Osnovne podatke o programu/projektu</a:t>
            </a:r>
          </a:p>
          <a:p>
            <a:pPr lvl="1">
              <a:defRPr/>
            </a:pPr>
            <a:r>
              <a:rPr lang="hr-HR" sz="1400" dirty="0"/>
              <a:t>Kontrolnu listu</a:t>
            </a:r>
          </a:p>
          <a:p>
            <a:pPr>
              <a:defRPr/>
            </a:pPr>
            <a:r>
              <a:rPr lang="hr-HR" sz="1400" dirty="0"/>
              <a:t>Obrazac </a:t>
            </a:r>
            <a:r>
              <a:rPr lang="hr-HR" sz="1400" dirty="0">
                <a:solidFill>
                  <a:srgbClr val="00B0F0"/>
                </a:solidFill>
              </a:rPr>
              <a:t>A3:OBRAZAC PRORAČUNA PROGRAMA/PROJEKTA</a:t>
            </a:r>
            <a:r>
              <a:rPr lang="hr-HR" sz="1400" dirty="0"/>
              <a:t>– vlastoručno potpisan i ovjeren – 1 primjerak u izvorniku u ispisu i  u elektroničkom obliku u Excel formatu</a:t>
            </a:r>
          </a:p>
          <a:p>
            <a:pPr>
              <a:defRPr/>
            </a:pPr>
            <a:r>
              <a:rPr lang="hr-HR" sz="1400" dirty="0"/>
              <a:t>Obrazac </a:t>
            </a:r>
            <a:r>
              <a:rPr lang="hr-HR" sz="1400" dirty="0">
                <a:solidFill>
                  <a:srgbClr val="00B0F0"/>
                </a:solidFill>
              </a:rPr>
              <a:t>A4: IZJAVA PRIJAVITELJA </a:t>
            </a:r>
            <a:r>
              <a:rPr lang="hr-HR" sz="1400" dirty="0"/>
              <a:t>o zadovoljavanju uvjeta Javnog natječaja vlastoručno potpisana od strane osobe ovlaštene za zastupanje udruge i ovjerena – 1 primjerak u izvorniku u ispisu i istovjetan sadržaj u elektroničkom obliku u PDF formatu</a:t>
            </a:r>
          </a:p>
          <a:p>
            <a:pPr>
              <a:defRPr/>
            </a:pPr>
            <a:r>
              <a:rPr lang="hr-HR" sz="1400" dirty="0"/>
              <a:t>Obrazac </a:t>
            </a:r>
            <a:r>
              <a:rPr lang="hr-HR" sz="1400" dirty="0">
                <a:solidFill>
                  <a:srgbClr val="00B0F0"/>
                </a:solidFill>
              </a:rPr>
              <a:t>A5: ŽIVOTOPIS VODITELJA/VODITELJICE PROGRAMA/PROJEKTA </a:t>
            </a:r>
            <a:r>
              <a:rPr lang="hr-HR" sz="1400" dirty="0"/>
              <a:t>ne stariji od 6 mjeseci od dana raspisivanja Javnog natječaja na obrascu životopisa </a:t>
            </a:r>
            <a:r>
              <a:rPr lang="hr-HR" sz="1400" dirty="0" err="1"/>
              <a:t>Europass</a:t>
            </a:r>
            <a:r>
              <a:rPr lang="hr-HR" sz="1400" dirty="0"/>
              <a:t> vlastoručno potpisan s jasno naznačenim datumom popunjavanja životopisa od strane voditelja/voditeljice programa/projekta– 1 primjerak u izvorniku u ispisu i istovjetan sadržaj u elektroničkom obliku u PDF formatu </a:t>
            </a:r>
          </a:p>
          <a:p>
            <a:pPr>
              <a:defRPr/>
            </a:pPr>
            <a:r>
              <a:rPr lang="hr-HR" sz="1400" dirty="0"/>
              <a:t>Obrazac </a:t>
            </a:r>
            <a:r>
              <a:rPr lang="hr-HR" sz="1400" dirty="0">
                <a:solidFill>
                  <a:srgbClr val="00B0F0"/>
                </a:solidFill>
              </a:rPr>
              <a:t>A6: IZJAVA O PARTNERSTVU NA PROGRAMU/PROJEKTU </a:t>
            </a:r>
            <a:r>
              <a:rPr lang="hr-HR" sz="1400" dirty="0"/>
              <a:t>– vlastoručno potpisana i ovjerena pečatom od strane svih partnera u programu/projektu – 1 primjerak u izvorniku u ispisu i istovjetan sadržaj u elektroničkom obliku u PDF formatu </a:t>
            </a:r>
          </a:p>
          <a:p>
            <a:pPr marL="0" indent="0">
              <a:buFontTx/>
              <a:buNone/>
              <a:defRPr/>
            </a:pPr>
            <a:endParaRPr lang="hr-HR" sz="1400" dirty="0"/>
          </a:p>
        </p:txBody>
      </p:sp>
      <p:pic>
        <p:nvPicPr>
          <p:cNvPr id="23556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61025"/>
            <a:ext cx="17637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800" b="1" dirty="0"/>
              <a:t>PRIJAVITELJ JE DUŽAN DOSTAVITI</a:t>
            </a:r>
            <a:endParaRPr lang="hr-HR" altLang="sr-Latn-RS" sz="1400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rgbClr val="00B0F0"/>
                </a:solidFill>
              </a:rPr>
              <a:t>IZVJEŠĆE O ORGANIZIRANOM VOLONTIRANJU </a:t>
            </a:r>
            <a:r>
              <a:rPr lang="hr-HR" altLang="sr-Latn-RS" sz="1400" dirty="0"/>
              <a:t>prema nadležnom ministarstvu za 2019. godinu – 1 primjerak preslike u ispisu (ili ispis izvješća – potpisanog i ovjerenog) i istovjetan sadržaj u elektroničkom obliku u PDF formatu (dostavljaju samo prijavitelji koji su u 2019. godini provodili organizirano volontiranje), </a:t>
            </a:r>
          </a:p>
          <a:p>
            <a:pPr>
              <a:defRPr/>
            </a:pPr>
            <a:r>
              <a:rPr lang="hr-HR" altLang="sr-Latn-RS" sz="1400" dirty="0">
                <a:solidFill>
                  <a:srgbClr val="00B0F0"/>
                </a:solidFill>
              </a:rPr>
              <a:t>UVJERENJE NADLEŽNOG SUDA DA SE NE VODI KAZNENI POSTUPAK PROTIV ODGOVORNE OSOBE U UDRUZI I VODITELJA PROGRAMA </a:t>
            </a:r>
            <a:r>
              <a:rPr lang="hr-HR" altLang="sr-Latn-RS" sz="1400" dirty="0"/>
              <a:t>za prijavitelja i partnere na programu/projektu– ne starije od 3 mjeseca od dana predaje uvjerenja Krapinsko-zagorskoj županiji – 1 primjerak u izvorniku u ispisu, </a:t>
            </a:r>
            <a:r>
              <a:rPr lang="hr-HR" altLang="sr-Latn-RS" sz="1400" u="sng" dirty="0"/>
              <a:t>dostavlja se neposredno prije potpisivanja ugovora o dodijeli sredstva,</a:t>
            </a:r>
          </a:p>
          <a:p>
            <a:pPr>
              <a:defRPr/>
            </a:pPr>
            <a:r>
              <a:rPr lang="hr-HR" altLang="sr-Latn-RS" sz="1400" dirty="0">
                <a:solidFill>
                  <a:srgbClr val="00B0F0"/>
                </a:solidFill>
              </a:rPr>
              <a:t>POTVRDA MINISTARSTVA FINANCIJA, POREZNE UPRAVE O NEPOSTOJANJU POREZNOG DUGA</a:t>
            </a:r>
            <a:r>
              <a:rPr lang="hr-HR" altLang="sr-Latn-RS" sz="1400" dirty="0"/>
              <a:t> za prijavitelje i partnere na programu/projektu – ne starije od 30 dana od dana predaje potvrde Krapinsko-zagorskoj županiji – predaje 1 primjerak u izvorniku u ispisu, </a:t>
            </a:r>
            <a:r>
              <a:rPr lang="hr-HR" altLang="sr-Latn-RS" sz="1400" u="sng" dirty="0"/>
              <a:t>dostavlja se neposredno prije potpisivanja ugovora o dodijeli sredstva</a:t>
            </a:r>
            <a:r>
              <a:rPr lang="hr-HR" altLang="sr-Latn-RS" sz="1400" dirty="0"/>
              <a:t>,</a:t>
            </a:r>
          </a:p>
          <a:p>
            <a:pPr>
              <a:defRPr/>
            </a:pPr>
            <a:r>
              <a:rPr lang="hr-HR" altLang="sr-Latn-RS" sz="1400" dirty="0"/>
              <a:t>Obrazac</a:t>
            </a:r>
            <a:r>
              <a:rPr lang="hr-HR" altLang="sr-Latn-RS" sz="1400" b="1" dirty="0"/>
              <a:t> </a:t>
            </a:r>
            <a:r>
              <a:rPr lang="hr-HR" altLang="sr-Latn-RS" sz="1400" dirty="0">
                <a:solidFill>
                  <a:srgbClr val="00B0F0"/>
                </a:solidFill>
              </a:rPr>
              <a:t>A7. IZJAVA O NEPOSTOJANJU DVOSTRUKOG FINANCIRANJA PROGRAMA/PROJEKTA–</a:t>
            </a:r>
            <a:r>
              <a:rPr lang="hr-HR" altLang="sr-Latn-RS" sz="1400" dirty="0"/>
              <a:t> vlastoručno potpisana i ovjerena – 1 primjerak u izvorniku u ispisu, </a:t>
            </a:r>
            <a:r>
              <a:rPr lang="hr-HR" altLang="sr-Latn-RS" sz="1400" u="sng" dirty="0"/>
              <a:t>dostavlja se neposredno prije potpisivanja ugovora o dodijeli sredstva</a:t>
            </a:r>
            <a:r>
              <a:rPr lang="hr-HR" altLang="sr-Latn-RS" sz="1400" dirty="0"/>
              <a:t>.</a:t>
            </a:r>
          </a:p>
          <a:p>
            <a:pPr>
              <a:defRPr/>
            </a:pPr>
            <a:endParaRPr lang="hr-HR" altLang="sr-Latn-RS" sz="1400" dirty="0"/>
          </a:p>
        </p:txBody>
      </p:sp>
      <p:pic>
        <p:nvPicPr>
          <p:cNvPr id="24580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61025"/>
            <a:ext cx="17637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457200" y="1846263"/>
            <a:ext cx="3898900" cy="3889375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600" dirty="0"/>
              <a:t>     </a:t>
            </a:r>
            <a:r>
              <a:rPr lang="hr-HR" sz="1600" b="1" dirty="0"/>
              <a:t>NA PROPISANIM OBRASCIMA </a:t>
            </a:r>
          </a:p>
          <a:p>
            <a:pPr marL="0" indent="0">
              <a:buFontTx/>
              <a:buNone/>
              <a:defRPr/>
            </a:pPr>
            <a:r>
              <a:rPr lang="hr-HR" sz="1600" dirty="0"/>
              <a:t>   (www.kzz.hr&gt;Natječaji i javni pozivi)</a:t>
            </a:r>
          </a:p>
          <a:p>
            <a:pPr marL="0" indent="0">
              <a:buFontTx/>
              <a:buNone/>
              <a:defRPr/>
            </a:pPr>
            <a:endParaRPr lang="hr-HR" sz="1600" dirty="0"/>
          </a:p>
          <a:p>
            <a:pPr marL="0" indent="0">
              <a:buFontTx/>
              <a:buNone/>
              <a:defRPr/>
            </a:pPr>
            <a:r>
              <a:rPr lang="hr-HR" sz="1600" b="1" dirty="0"/>
              <a:t>POŠTOM, KURIRSKM SLUŽBOM ILI OSOBNOM PREDAJOM U PISARNICU KZŽ</a:t>
            </a:r>
          </a:p>
          <a:p>
            <a:pPr marL="0" indent="0">
              <a:buFontTx/>
              <a:buNone/>
              <a:defRPr/>
            </a:pPr>
            <a:r>
              <a:rPr lang="hr-HR" sz="1600" dirty="0"/>
              <a:t>(preporučena pošiljka najkasnije zadnjeg dana za predaju do 24 sata osobno ili kurirskom službom u pisarnicu do 14:30 sati)</a:t>
            </a:r>
          </a:p>
          <a:p>
            <a:pPr>
              <a:defRPr/>
            </a:pPr>
            <a:endParaRPr lang="hr-HR" sz="1600" dirty="0"/>
          </a:p>
        </p:txBody>
      </p:sp>
      <p:sp>
        <p:nvSpPr>
          <p:cNvPr id="25604" name="Rezervirano mjesto teksta 9"/>
          <p:cNvSpPr>
            <a:spLocks noGrp="1" noChangeArrowheads="1"/>
          </p:cNvSpPr>
          <p:nvPr>
            <p:ph type="body" sz="quarter" idx="3"/>
          </p:nvPr>
        </p:nvSpPr>
        <p:spPr>
          <a:xfrm>
            <a:off x="2551113" y="1057275"/>
            <a:ext cx="4041775" cy="720725"/>
          </a:xfrm>
        </p:spPr>
        <p:txBody>
          <a:bodyPr/>
          <a:lstStyle/>
          <a:p>
            <a:r>
              <a:rPr lang="hr-HR" altLang="sr-Latn-RS" smtClean="0"/>
              <a:t>       </a:t>
            </a:r>
            <a:r>
              <a:rPr lang="hr-HR" altLang="sr-Latn-RS" sz="2000" smtClean="0"/>
              <a:t>PREDAJA PRIJAVE</a:t>
            </a: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>
          <a:xfrm>
            <a:off x="4572000" y="1846263"/>
            <a:ext cx="4114800" cy="3889375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hr-HR" sz="1600" b="1" dirty="0"/>
              <a:t>ROK- 26. veljače 2020. godine</a:t>
            </a:r>
          </a:p>
          <a:p>
            <a:pPr>
              <a:defRPr/>
            </a:pPr>
            <a:r>
              <a:rPr lang="hr-HR" sz="1400" dirty="0"/>
              <a:t>Prijavitelj dostavlja dokumentaciju za prijavu programa/projekta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</a:t>
            </a:r>
            <a:r>
              <a:rPr lang="hr-HR" sz="1400" b="1" dirty="0"/>
              <a:t>U ispisu-papirnatom obliku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- potpisanu i ovjerenu pečatom (osim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Životopisa voditelja/voditeljice 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programa/projekta koji treba biti samo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potpisan)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- s naznačenim datumom i mjestom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 popunjavanja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 </a:t>
            </a:r>
            <a:r>
              <a:rPr lang="hr-HR" sz="1400" b="1" dirty="0"/>
              <a:t>Obavezno istovjetan sadržaj u     </a:t>
            </a:r>
          </a:p>
          <a:p>
            <a:pPr marL="0" indent="0">
              <a:buFontTx/>
              <a:buNone/>
              <a:defRPr/>
            </a:pPr>
            <a:r>
              <a:rPr lang="hr-HR" sz="1400" b="1" dirty="0"/>
              <a:t>        elektronskom obliku </a:t>
            </a:r>
            <a:r>
              <a:rPr lang="hr-HR" sz="1400" dirty="0"/>
              <a:t>na mediju za pohranu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 podataka (CD-u, USB-u i sl.) u PDF formatu,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 izuzev Proračuna koji se dostavlja u Excel  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        formatu.</a:t>
            </a:r>
          </a:p>
        </p:txBody>
      </p:sp>
      <p:pic>
        <p:nvPicPr>
          <p:cNvPr id="25606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35638"/>
            <a:ext cx="1547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altLang="sr-Latn-R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2000" smtClean="0"/>
              <a:t> </a:t>
            </a:r>
            <a:r>
              <a:rPr lang="hr-HR" altLang="sr-Latn-RS" sz="2000" smtClean="0">
                <a:solidFill>
                  <a:srgbClr val="00B0F0"/>
                </a:solidFill>
              </a:rPr>
              <a:t>Adresa: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KRAPINSKO-ZAGORSKA ŽUPANIJA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Upravni odjel za gospodarstvo, poljoprivredu, turizam </a:t>
            </a:r>
            <a:br>
              <a:rPr lang="hr-HR" altLang="sr-Latn-RS" sz="1800" smtClean="0"/>
            </a:br>
            <a:r>
              <a:rPr lang="hr-HR" altLang="sr-Latn-RS" sz="1800" smtClean="0"/>
              <a:t>promet i komunalnu infrastrukturu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Magistratska 1 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 49 000 Krapina</a:t>
            </a:r>
          </a:p>
          <a:p>
            <a:pPr marL="0" indent="0">
              <a:buFontTx/>
              <a:buNone/>
            </a:pPr>
            <a:r>
              <a:rPr lang="hr-HR" altLang="sr-Latn-RS" sz="1800" smtClean="0">
                <a:solidFill>
                  <a:srgbClr val="00B0F0"/>
                </a:solidFill>
              </a:rPr>
              <a:t>Na omotnici naznačiti: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 „Prijava na Javni natječaj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 za financiranje programa i projekata poljoprivrednih udruga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 Krapinsko- zagorske županije u 2020. godini“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-NE OTVARATI-</a:t>
            </a:r>
          </a:p>
          <a:p>
            <a:pPr marL="0" indent="0">
              <a:buFontTx/>
              <a:buNone/>
            </a:pPr>
            <a:endParaRPr lang="hr-HR" altLang="sr-Latn-RS" sz="1800" smtClean="0"/>
          </a:p>
        </p:txBody>
      </p:sp>
      <p:pic>
        <p:nvPicPr>
          <p:cNvPr id="26628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7513"/>
            <a:ext cx="1763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000" b="1" dirty="0"/>
              <a:t>POSTUPAK DODJELE FINACIJSKIH SREDSTVA</a:t>
            </a:r>
          </a:p>
          <a:p>
            <a:pPr>
              <a:buFontTx/>
              <a:buAutoNum type="arabicPeriod"/>
              <a:defRPr/>
            </a:pPr>
            <a:r>
              <a:rPr lang="hr-HR" sz="1800" dirty="0"/>
              <a:t>Administrativna provjera - Povjerenstvo za provjeru ispunjavanja propisanih uvjeta Javnog natječaja </a:t>
            </a:r>
          </a:p>
          <a:p>
            <a:pPr>
              <a:buFontTx/>
              <a:buAutoNum type="arabicPeriod"/>
              <a:defRPr/>
            </a:pPr>
            <a:r>
              <a:rPr lang="hr-HR" sz="1800" dirty="0"/>
              <a:t>Procjena prijava- Povjerenstvo za ocjenjivanje prijava na Javni natječaj</a:t>
            </a:r>
          </a:p>
          <a:p>
            <a:pPr>
              <a:buFontTx/>
              <a:buAutoNum type="arabicPeriod"/>
              <a:defRPr/>
            </a:pPr>
            <a:r>
              <a:rPr lang="hr-HR" sz="1800" dirty="0"/>
              <a:t>Dostava dodatne dokumentacije</a:t>
            </a:r>
          </a:p>
          <a:p>
            <a:pPr>
              <a:buFontTx/>
              <a:buAutoNum type="arabicPeriod"/>
              <a:defRPr/>
            </a:pPr>
            <a:r>
              <a:rPr lang="hr-HR" sz="1800" dirty="0"/>
              <a:t>Obavijest o donesenoj odluci o dodjeli bespovratnih sredstava </a:t>
            </a:r>
          </a:p>
          <a:p>
            <a:pPr>
              <a:buFontTx/>
              <a:buAutoNum type="arabicPeriod"/>
              <a:defRPr/>
            </a:pPr>
            <a:r>
              <a:rPr lang="hr-HR" sz="1800" dirty="0"/>
              <a:t>Ugovaranje</a:t>
            </a:r>
          </a:p>
          <a:p>
            <a:pPr>
              <a:buFontTx/>
              <a:buAutoNum type="arabicPeriod"/>
              <a:defRPr/>
            </a:pPr>
            <a:r>
              <a:rPr lang="hr-HR" sz="1800" dirty="0"/>
              <a:t>Podnošenje prigovora- Povjerenstvo za rješavanje o prigovorima</a:t>
            </a:r>
          </a:p>
          <a:p>
            <a:pPr>
              <a:buFontTx/>
              <a:buAutoNum type="arabicPeriod"/>
              <a:defRPr/>
            </a:pPr>
            <a:endParaRPr lang="hr-HR" sz="1800" dirty="0"/>
          </a:p>
          <a:p>
            <a:pPr marL="0" indent="0">
              <a:buFontTx/>
              <a:buNone/>
              <a:defRPr/>
            </a:pPr>
            <a:r>
              <a:rPr lang="hr-HR" sz="1800" dirty="0"/>
              <a:t>OCJENJIVANJE PRISTIGLIH PRIJAVA, DONOŠENJE ODLUKE O FINACIRANJU TE POTPISIVANJE UGOVORA – U ROKU OD </a:t>
            </a:r>
            <a:r>
              <a:rPr lang="hr-HR" sz="1800" dirty="0">
                <a:solidFill>
                  <a:srgbClr val="00B0F0"/>
                </a:solidFill>
              </a:rPr>
              <a:t>120 DANA </a:t>
            </a:r>
            <a:r>
              <a:rPr lang="hr-HR" sz="1800" dirty="0"/>
              <a:t>OD ROKA ZA PREDAJU</a:t>
            </a:r>
          </a:p>
        </p:txBody>
      </p:sp>
      <p:pic>
        <p:nvPicPr>
          <p:cNvPr id="27652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7513"/>
            <a:ext cx="1763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28675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altLang="sr-Latn-RS" smtClean="0"/>
          </a:p>
          <a:p>
            <a:pPr marL="0" indent="0">
              <a:buFontTx/>
              <a:buNone/>
            </a:pPr>
            <a:r>
              <a:rPr lang="hr-HR" altLang="sr-Latn-RS" sz="2400" b="1" smtClean="0"/>
              <a:t>PREGLED OBRAZACA</a:t>
            </a:r>
          </a:p>
          <a:p>
            <a:pPr marL="0" indent="0">
              <a:buFontTx/>
              <a:buNone/>
            </a:pPr>
            <a:r>
              <a:rPr lang="hr-HR" altLang="sr-Latn-RS" u="sng" smtClean="0">
                <a:hlinkClick r:id="rId2"/>
              </a:rPr>
              <a:t>http://www.kzz.hr/natjecaj-finaciranje-programa-poljo-udruga-2020</a:t>
            </a:r>
            <a:r>
              <a:rPr lang="hr-HR" altLang="sr-Latn-RS" smtClean="0"/>
              <a:t> </a:t>
            </a:r>
          </a:p>
        </p:txBody>
      </p:sp>
      <p:pic>
        <p:nvPicPr>
          <p:cNvPr id="28676" name="Picture 5" descr="LOGO_ZAGORJE_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7513"/>
            <a:ext cx="1763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96875" y="1484313"/>
            <a:ext cx="8226425" cy="487362"/>
          </a:xfrm>
          <a:prstGeom prst="rect">
            <a:avLst/>
          </a:prstGeom>
        </p:spPr>
        <p:txBody>
          <a:bodyPr/>
          <a:lstStyle/>
          <a:p>
            <a:pPr algn="ctr" defTabSz="914806">
              <a:defRPr/>
            </a:pPr>
            <a:r>
              <a:rPr lang="hr-HR" altLang="sr-Latn-RS" sz="2161" dirty="0">
                <a:solidFill>
                  <a:srgbClr val="C00000"/>
                </a:solidFill>
                <a:latin typeface="+mn-lt"/>
              </a:rPr>
              <a:t>Mjere razvoja poljoprivredne proizvodnje 2019.</a:t>
            </a:r>
            <a:br>
              <a:rPr lang="hr-HR" altLang="sr-Latn-RS" sz="2161" dirty="0">
                <a:solidFill>
                  <a:srgbClr val="C00000"/>
                </a:solidFill>
                <a:latin typeface="+mn-lt"/>
              </a:rPr>
            </a:br>
            <a:r>
              <a:rPr lang="hr-HR" altLang="sr-Latn-RS" sz="3198" dirty="0">
                <a:solidFill>
                  <a:srgbClr val="C00000"/>
                </a:solidFill>
                <a:latin typeface="+mn-lt"/>
              </a:rPr>
              <a:t>             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971675"/>
            <a:ext cx="8275638" cy="4321175"/>
          </a:xfrm>
        </p:spPr>
        <p:txBody>
          <a:bodyPr/>
          <a:lstStyle/>
          <a:p>
            <a:pPr marL="811891" indent="-308747" defTabSz="823326">
              <a:buFont typeface="Wingdings" pitchFamily="2" charset="2"/>
              <a:buChar char="Ø"/>
              <a:defRPr/>
            </a:pPr>
            <a:endParaRPr lang="hr-HR" altLang="sr-Latn-RS" sz="1801" b="1" dirty="0">
              <a:solidFill>
                <a:srgbClr val="000000"/>
              </a:solidFill>
              <a:latin typeface="Cambria" pitchFamily="18" charset="0"/>
            </a:endParaRPr>
          </a:p>
          <a:p>
            <a:pPr marL="811891" indent="-308747" defTabSz="823326">
              <a:buFont typeface="Wingdings" pitchFamily="2" charset="2"/>
              <a:buChar char="Ø"/>
              <a:defRPr/>
            </a:pPr>
            <a:r>
              <a:rPr lang="hr-HR" altLang="sr-Latn-RS" sz="1801" b="1" dirty="0">
                <a:latin typeface="Cambria" pitchFamily="18" charset="0"/>
              </a:rPr>
              <a:t>Osigurana sredstva u iznosu od 1.800.000,00 kn</a:t>
            </a:r>
          </a:p>
          <a:p>
            <a:pPr marL="811891" indent="-308747" defTabSz="823326">
              <a:buFont typeface="Wingdings" pitchFamily="2" charset="2"/>
              <a:buChar char="Ø"/>
              <a:defRPr/>
            </a:pPr>
            <a:r>
              <a:rPr lang="hr-HR" altLang="sr-Latn-RS" sz="1801" b="1" dirty="0">
                <a:latin typeface="Cambria" pitchFamily="18" charset="0"/>
              </a:rPr>
              <a:t>Rebalansom proračuna dodatno osigurano </a:t>
            </a:r>
            <a:r>
              <a:rPr lang="hr-HR" altLang="sr-Latn-RS" sz="1801" b="1">
                <a:latin typeface="Cambria" pitchFamily="18" charset="0"/>
              </a:rPr>
              <a:t>500.000,00 kn, </a:t>
            </a:r>
            <a:r>
              <a:rPr lang="hr-HR" altLang="sr-Latn-RS" sz="1801" b="1" dirty="0">
                <a:latin typeface="Cambria" pitchFamily="18" charset="0"/>
              </a:rPr>
              <a:t>iznos povećan na 2.300.000,00 kuna</a:t>
            </a:r>
          </a:p>
          <a:p>
            <a:pPr marL="811891" indent="-308747" defTabSz="823326">
              <a:buFont typeface="Wingdings" pitchFamily="2" charset="2"/>
              <a:buChar char="Ø"/>
              <a:defRPr/>
            </a:pPr>
            <a:endParaRPr lang="hr-HR" altLang="sr-Latn-RS" sz="1801" b="1" dirty="0">
              <a:latin typeface="Cambria" pitchFamily="18" charset="0"/>
            </a:endParaRPr>
          </a:p>
          <a:p>
            <a:pPr marL="760433" indent="-257289" defTabSz="823326">
              <a:buFont typeface="Wingdings" panose="05000000000000000000" pitchFamily="2" charset="2"/>
              <a:buChar char="Ø"/>
              <a:defRPr/>
            </a:pPr>
            <a:r>
              <a:rPr lang="hr-HR" altLang="sr-Latn-RS" sz="1801" b="1" u="sng" dirty="0">
                <a:latin typeface="Cambria" pitchFamily="18" charset="0"/>
              </a:rPr>
              <a:t>181 </a:t>
            </a:r>
            <a:r>
              <a:rPr lang="hr-HR" altLang="sr-Latn-RS" sz="1801" b="1" dirty="0">
                <a:latin typeface="Cambria" pitchFamily="18" charset="0"/>
              </a:rPr>
              <a:t>zahtjeva za dodjelom potpore </a:t>
            </a:r>
          </a:p>
          <a:p>
            <a:pPr marL="760433" indent="-257289" defTabSz="823326">
              <a:buFont typeface="Wingdings" panose="05000000000000000000" pitchFamily="2" charset="2"/>
              <a:buChar char="Ø"/>
              <a:defRPr/>
            </a:pPr>
            <a:r>
              <a:rPr lang="hr-HR" altLang="sr-Latn-RS" sz="1801" b="1" u="sng" dirty="0">
                <a:latin typeface="Cambria" pitchFamily="18" charset="0"/>
              </a:rPr>
              <a:t>125 </a:t>
            </a:r>
            <a:r>
              <a:rPr lang="hr-HR" altLang="sr-Latn-RS" sz="1801" b="1" dirty="0">
                <a:latin typeface="Cambria" pitchFamily="18" charset="0"/>
              </a:rPr>
              <a:t>odobrenih korisnika potpore</a:t>
            </a:r>
          </a:p>
          <a:p>
            <a:pPr marL="760433" indent="-257289" defTabSz="823326">
              <a:buFont typeface="Wingdings" panose="05000000000000000000" pitchFamily="2" charset="2"/>
              <a:buChar char="Ø"/>
              <a:defRPr/>
            </a:pPr>
            <a:endParaRPr lang="hr-HR" altLang="sr-Latn-RS" sz="1801" b="1" dirty="0">
              <a:latin typeface="Cambria" pitchFamily="18" charset="0"/>
            </a:endParaRPr>
          </a:p>
          <a:p>
            <a:pPr marL="811891" indent="-308747" defTabSz="823326">
              <a:buFont typeface="Wingdings" pitchFamily="2" charset="2"/>
              <a:buChar char="Ø"/>
              <a:defRPr/>
            </a:pPr>
            <a:r>
              <a:rPr lang="hr-HR" altLang="sr-Latn-RS" sz="1801" b="1" dirty="0">
                <a:latin typeface="Cambria" pitchFamily="18" charset="0"/>
              </a:rPr>
              <a:t>Isplaćena sredstva u iznosu 2.240.545,13 kuna</a:t>
            </a:r>
          </a:p>
          <a:p>
            <a:pPr marL="811891" indent="-308747" defTabSz="823326">
              <a:buFont typeface="Wingdings" pitchFamily="2" charset="2"/>
              <a:buChar char="Ø"/>
              <a:defRPr/>
            </a:pPr>
            <a:r>
              <a:rPr lang="hr-HR" altLang="sr-Latn-RS" sz="1801" b="1" dirty="0">
                <a:latin typeface="Cambria" pitchFamily="18" charset="0"/>
              </a:rPr>
              <a:t>Iskorištenost mjera u 2019. godini iznosi </a:t>
            </a:r>
            <a:r>
              <a:rPr lang="hr-HR" altLang="sr-Latn-RS" sz="1801" b="1" u="sng" dirty="0">
                <a:latin typeface="Cambria" pitchFamily="18" charset="0"/>
              </a:rPr>
              <a:t>98</a:t>
            </a:r>
            <a:r>
              <a:rPr lang="hr-HR" altLang="sr-Latn-RS" sz="1801" b="1" dirty="0">
                <a:latin typeface="Cambria" pitchFamily="18" charset="0"/>
              </a:rPr>
              <a:t>%</a:t>
            </a:r>
          </a:p>
          <a:p>
            <a:pPr marL="503144" indent="0" defTabSz="823326">
              <a:buFontTx/>
              <a:buNone/>
              <a:defRPr/>
            </a:pPr>
            <a:endParaRPr lang="hr-HR" altLang="sr-Latn-RS" sz="1801" b="1" dirty="0">
              <a:solidFill>
                <a:srgbClr val="000000"/>
              </a:solidFill>
              <a:latin typeface="Cambria" pitchFamily="18" charset="0"/>
            </a:endParaRPr>
          </a:p>
          <a:p>
            <a:pPr marL="811891" indent="-308747" defTabSz="823326">
              <a:buFont typeface="Wingdings" pitchFamily="2" charset="2"/>
              <a:buChar char="Ø"/>
              <a:defRPr/>
            </a:pPr>
            <a:endParaRPr lang="hr-HR" altLang="sr-Latn-RS" sz="1801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976937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hr-H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endParaRPr lang="hr-H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endParaRPr lang="hr-H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endParaRPr lang="hr-H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Tx/>
              <a:buNone/>
              <a:defRPr/>
            </a:pP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		        </a:t>
            </a:r>
            <a:r>
              <a:rPr lang="hr-H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HVALA NA PAŽNJI !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9699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1025"/>
            <a:ext cx="16192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13656867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47529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476250"/>
            <a:ext cx="9144000" cy="6265863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hr-HR" altLang="sr-Latn-RS" sz="1800" smtClean="0"/>
          </a:p>
          <a:p>
            <a:pPr marL="0" indent="0" algn="just">
              <a:buFontTx/>
              <a:buAutoNum type="arabicPeriod"/>
            </a:pPr>
            <a:r>
              <a:rPr lang="hr-HR" altLang="sr-Latn-RS" sz="2400" smtClean="0"/>
              <a:t>Potpora za uzgoj zagorskog purana na području Krapinsko-zagorske županije;</a:t>
            </a:r>
          </a:p>
          <a:p>
            <a:pPr marL="0" indent="0" algn="just">
              <a:buFontTx/>
              <a:buAutoNum type="arabicPeriod"/>
            </a:pPr>
            <a:r>
              <a:rPr lang="hr-HR" altLang="sr-Latn-RS" sz="2400" smtClean="0"/>
              <a:t>Potpora za ulaganje u modernizaciju i povećanje konkurentnosti poljoprivrednika u preradi i stavljanju na tržište poljoprivrednih i prehrambenih proizvoda na području Krapinsko-zagorske županije;</a:t>
            </a:r>
          </a:p>
          <a:p>
            <a:pPr marL="0" indent="0" algn="just">
              <a:buFontTx/>
              <a:buAutoNum type="arabicPeriod"/>
            </a:pPr>
            <a:r>
              <a:rPr lang="hr-HR" altLang="sr-Latn-RS" sz="2400" smtClean="0"/>
              <a:t>Potpora za razvoj poljoprivredne proizvodnje i promociju poljoprivrednih proizvoda na području Krapinsko-zagorske županije; </a:t>
            </a:r>
          </a:p>
          <a:p>
            <a:pPr marL="0" indent="0" algn="just">
              <a:buFontTx/>
              <a:buAutoNum type="arabicPeriod"/>
            </a:pPr>
            <a:r>
              <a:rPr lang="hr-HR" altLang="sr-Latn-RS" sz="2400" smtClean="0"/>
              <a:t>Potpora za pripremu projektne dokumentacije;</a:t>
            </a:r>
          </a:p>
          <a:p>
            <a:pPr marL="0" indent="0" algn="just">
              <a:buFontTx/>
              <a:buAutoNum type="arabicPeriod"/>
            </a:pPr>
            <a:r>
              <a:rPr lang="hr-HR" altLang="sr-Latn-RS" sz="2400" smtClean="0"/>
              <a:t>Potpora poljoprivrednim udrugama;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endParaRPr lang="hr-HR" altLang="sr-Latn-RS" sz="1400" smtClean="0"/>
          </a:p>
          <a:p>
            <a:pPr marL="0" indent="0" algn="ctr">
              <a:buFontTx/>
              <a:buNone/>
            </a:pPr>
            <a:r>
              <a:rPr lang="hr-HR" altLang="sr-Latn-R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hr-HR" altLang="sr-Latn-RS" sz="2400" b="1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hr-HR" altLang="sr-Latn-RS" sz="2400" b="1" smtClean="0">
                <a:solidFill>
                  <a:srgbClr val="000000"/>
                </a:solidFill>
              </a:rPr>
              <a:t>proračunu za 2020. godinu za Mjere razvoja poljoprivredne proizvodnje osigurano je 1.856.500,00 kuna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endParaRPr lang="hr-HR" altLang="sr-Latn-RS" sz="1400" smtClean="0"/>
          </a:p>
        </p:txBody>
      </p:sp>
      <p:pic>
        <p:nvPicPr>
          <p:cNvPr id="12291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80113"/>
            <a:ext cx="11874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813"/>
          </a:xfrm>
          <a:solidFill>
            <a:srgbClr val="33CC33"/>
          </a:solidFill>
        </p:spPr>
        <p:txBody>
          <a:bodyPr/>
          <a:lstStyle/>
          <a:p>
            <a:pPr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MJERE RAZVOJA POLJOPRIVREDNE PROIZVODNJE 2020.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5354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altLang="sr-Latn-RS" dirty="0"/>
          </a:p>
          <a:p>
            <a:pPr marL="0" indent="0" algn="ctr">
              <a:buFontTx/>
              <a:buNone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Javni natječaj za financiranje programa i projekata poljoprivrednih udruga KZŽ u 2020. godini</a:t>
            </a:r>
          </a:p>
          <a:p>
            <a:pPr marL="0" indent="0" algn="ctr">
              <a:buFontTx/>
              <a:buNone/>
              <a:defRPr/>
            </a:pPr>
            <a:endParaRPr lang="hr-HR" alt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FontTx/>
              <a:buNone/>
              <a:defRPr/>
            </a:pPr>
            <a:r>
              <a:rPr lang="hr-HR" altLang="sr-Latn-R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Radionica za potencijalne prijavitelje</a:t>
            </a:r>
          </a:p>
          <a:p>
            <a:pPr marL="0" indent="0">
              <a:buFontTx/>
              <a:buNone/>
              <a:defRPr/>
            </a:pPr>
            <a:endParaRPr lang="hr-HR" alt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Tx/>
              <a:buNone/>
              <a:defRPr/>
            </a:pPr>
            <a:endParaRPr lang="hr-HR" alt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Tx/>
              <a:buNone/>
              <a:defRPr/>
            </a:pPr>
            <a:endParaRPr lang="hr-HR" alt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Tx/>
              <a:buNone/>
              <a:defRPr/>
            </a:pPr>
            <a:endParaRPr lang="hr-HR" alt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Tx/>
              <a:buNone/>
              <a:defRPr/>
            </a:pPr>
            <a:endParaRPr lang="hr-HR" alt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hr-HR" alt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Krapina, 12. veljače 2020.</a:t>
            </a:r>
          </a:p>
        </p:txBody>
      </p:sp>
      <p:pic>
        <p:nvPicPr>
          <p:cNvPr id="13315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7513"/>
            <a:ext cx="1763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9219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251200" cy="4562475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sr-Latn-RS" sz="2400" b="1" dirty="0"/>
              <a:t>OPĆI CILJ</a:t>
            </a:r>
          </a:p>
          <a:p>
            <a:pPr marL="0" indent="0">
              <a:buFontTx/>
              <a:buNone/>
              <a:defRPr/>
            </a:pPr>
            <a:r>
              <a:rPr lang="hr-HR" altLang="sr-Latn-RS" sz="2000" dirty="0"/>
              <a:t>je osnaživanje organizacija civilnog društva, poljoprivrednih udruga u provedbi njihovih programa i projekata</a:t>
            </a:r>
          </a:p>
          <a:p>
            <a:pPr marL="0" indent="0">
              <a:buFontTx/>
              <a:buNone/>
              <a:defRPr/>
            </a:pPr>
            <a:endParaRPr lang="hr-HR" altLang="sr-Latn-RS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141788" y="1417638"/>
            <a:ext cx="4462462" cy="4562475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400" b="1" dirty="0"/>
              <a:t>SPECIFIČNI CILJEVI:</a:t>
            </a:r>
          </a:p>
          <a:p>
            <a:pPr marL="0" indent="0">
              <a:buFontTx/>
              <a:buNone/>
              <a:defRPr/>
            </a:pPr>
            <a:r>
              <a:rPr lang="hr-HR" sz="1400" dirty="0"/>
              <a:t>Financiranje programa i projekata poljoprivrednih udruga usmjerenih na: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400" dirty="0"/>
              <a:t>edukaciju članova udruga kroz organiziranje i sudjelovanje na tečajevima, osposobljavanjima i posjetima oglednim proizvođačima ili prerađivačima poljoprivrednih proizvoda sa svrhom unapređenja njihove poljoprivredne proizvodnje, prerade i trženja poljoprivrednih proizvoda;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400" dirty="0"/>
              <a:t>organizaciju i sudjelovanje na izložbama i sajmovima u svrhu prezentacije i unapređenja trženja  poljoprivrednih proizvoda i njihovih prerađevina;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400" dirty="0"/>
              <a:t>razvijanje i registraciju robnih marki za specifične poljoprivredne proizvode i njihove prerađevine koji se  proizvode na području Krapinsko-zagorske županije;</a:t>
            </a:r>
          </a:p>
          <a:p>
            <a:pPr>
              <a:defRPr/>
            </a:pPr>
            <a:r>
              <a:rPr lang="hr-HR" sz="1400" dirty="0"/>
              <a:t>promociju poljoprivrednih proizvoda i njihovih prerađevina. </a:t>
            </a:r>
          </a:p>
          <a:p>
            <a:pPr>
              <a:defRPr/>
            </a:pPr>
            <a:endParaRPr lang="hr-HR" sz="1400" dirty="0"/>
          </a:p>
        </p:txBody>
      </p:sp>
      <p:pic>
        <p:nvPicPr>
          <p:cNvPr id="14341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80113"/>
            <a:ext cx="11874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hr-HR" altLang="sr-Latn-R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Javni natječaj za financiranje programa i projekata poljoprivrednih udruga KZŽ u 2020. godini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altLang="sr-Latn-RS" sz="2400" b="1" dirty="0"/>
          </a:p>
          <a:p>
            <a:pPr marL="0" indent="0">
              <a:buFontTx/>
              <a:buNone/>
              <a:defRPr/>
            </a:pPr>
            <a:r>
              <a:rPr lang="hr-HR" altLang="sr-Latn-RS" sz="2400" b="1" dirty="0"/>
              <a:t>FINANCIJSKA POTPORA</a:t>
            </a:r>
          </a:p>
          <a:p>
            <a:pPr marL="0" indent="0">
              <a:buFontTx/>
              <a:buNone/>
              <a:defRPr/>
            </a:pPr>
            <a:r>
              <a:rPr lang="hr-HR" altLang="sr-Latn-RS" sz="2000" b="1" dirty="0"/>
              <a:t>UKUPNO JE OSIGURANO 300.000,00 KUNA ZA FINACIRANJE PROGRAMA I PROJEKTA POLJOPRIVREDNIH UDRUGA</a:t>
            </a:r>
          </a:p>
          <a:p>
            <a:pPr marL="0" indent="0">
              <a:buFontTx/>
              <a:buNone/>
              <a:defRPr/>
            </a:pPr>
            <a:endParaRPr lang="hr-HR" altLang="sr-Latn-RS" sz="2400" dirty="0"/>
          </a:p>
          <a:p>
            <a:pPr>
              <a:defRPr/>
            </a:pPr>
            <a:r>
              <a:rPr lang="hr-HR" altLang="sr-Latn-RS" sz="2400" dirty="0"/>
              <a:t>maksimalni iznos traženih sredstva po programu/ projektu iznosi do 30.000,00 kuna</a:t>
            </a:r>
          </a:p>
          <a:p>
            <a:pPr>
              <a:defRPr/>
            </a:pPr>
            <a:r>
              <a:rPr lang="hr-HR" altLang="sr-Latn-RS" sz="2400" dirty="0"/>
              <a:t>maksimalno do 75% prihvatljivih troškova</a:t>
            </a:r>
          </a:p>
          <a:p>
            <a:pPr>
              <a:defRPr/>
            </a:pPr>
            <a:r>
              <a:rPr lang="hr-HR" altLang="sr-Latn-RS" sz="2400" dirty="0"/>
              <a:t>provedba do 12 mjeseci</a:t>
            </a:r>
          </a:p>
        </p:txBody>
      </p:sp>
      <p:pic>
        <p:nvPicPr>
          <p:cNvPr id="15364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7513"/>
            <a:ext cx="1763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13315" name="Rezervirano mjesto sadržaja 1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15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hr-HR" altLang="sr-Latn-RS" dirty="0"/>
              <a:t>može ostvariti udruga koja je uključila u svoj rad volontere tijekom 2019. godine i podnijela izvješće o volontiranju Ministarstvu za demografiju, obitelj, mlade i socijalnu politiku</a:t>
            </a:r>
          </a:p>
        </p:txBody>
      </p:sp>
      <p:sp>
        <p:nvSpPr>
          <p:cNvPr id="16388" name="Rezervirano mjesto teksta 15"/>
          <p:cNvSpPr>
            <a:spLocks noGrp="1" noChangeArrowheads="1"/>
          </p:cNvSpPr>
          <p:nvPr>
            <p:ph type="body" sz="quarter" idx="3"/>
          </p:nvPr>
        </p:nvSpPr>
        <p:spPr>
          <a:xfrm>
            <a:off x="1835150" y="1423988"/>
            <a:ext cx="4681538" cy="492125"/>
          </a:xfrm>
        </p:spPr>
        <p:txBody>
          <a:bodyPr/>
          <a:lstStyle/>
          <a:p>
            <a:r>
              <a:rPr lang="hr-HR" altLang="sr-Latn-RS" b="0" smtClean="0"/>
              <a:t>PREDNOST PRI FINACIRANJU </a:t>
            </a:r>
          </a:p>
        </p:txBody>
      </p:sp>
      <p:sp>
        <p:nvSpPr>
          <p:cNvPr id="13317" name="Rezervirano mjesto sadržaja 1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225" cy="348615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hr-HR" altLang="sr-Latn-RS" dirty="0"/>
              <a:t>ostvarila kvalitetnu suradnju s Krapinsko-zagorskom županijom u 2019. godini</a:t>
            </a:r>
          </a:p>
          <a:p>
            <a:pPr>
              <a:defRPr/>
            </a:pPr>
            <a:endParaRPr lang="hr-HR" altLang="sr-Latn-RS" dirty="0"/>
          </a:p>
        </p:txBody>
      </p:sp>
      <p:pic>
        <p:nvPicPr>
          <p:cNvPr id="16390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61025"/>
            <a:ext cx="17637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sz="2400" dirty="0"/>
          </a:p>
        </p:txBody>
      </p:sp>
      <p:sp>
        <p:nvSpPr>
          <p:cNvPr id="17411" name="Rezervirano mjesto sadržaja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altLang="sr-Latn-RS" sz="2400" smtClean="0">
                <a:solidFill>
                  <a:srgbClr val="00B0F0"/>
                </a:solidFill>
              </a:rPr>
              <a:t>PARTNERSTVO</a:t>
            </a:r>
          </a:p>
          <a:p>
            <a:pPr marL="0" indent="0">
              <a:buFontTx/>
              <a:buNone/>
            </a:pPr>
            <a:endParaRPr lang="hr-HR" altLang="sr-Latn-RS" sz="2400" smtClean="0"/>
          </a:p>
          <a:p>
            <a:pPr marL="0" indent="0">
              <a:buFontTx/>
              <a:buNone/>
            </a:pPr>
            <a:r>
              <a:rPr lang="hr-HR" altLang="sr-Latn-RS" sz="2400" smtClean="0"/>
              <a:t>NIJE OBAVEZNO, ALI JE POŽELJNO</a:t>
            </a:r>
          </a:p>
          <a:p>
            <a:pPr marL="0" indent="0">
              <a:buFontTx/>
              <a:buNone/>
            </a:pPr>
            <a:endParaRPr lang="hr-HR" altLang="sr-Latn-RS" sz="2400" smtClean="0"/>
          </a:p>
          <a:p>
            <a:pPr marL="0" indent="0">
              <a:buFontTx/>
              <a:buNone/>
            </a:pPr>
            <a:r>
              <a:rPr lang="hr-HR" altLang="sr-Latn-RS" sz="2400" smtClean="0">
                <a:solidFill>
                  <a:srgbClr val="00B0F0"/>
                </a:solidFill>
              </a:rPr>
              <a:t>PARTNERI</a:t>
            </a:r>
          </a:p>
          <a:p>
            <a:pPr marL="0" indent="0">
              <a:buFontTx/>
              <a:buNone/>
            </a:pPr>
            <a:r>
              <a:rPr lang="hr-HR" altLang="sr-Latn-RS" sz="2000" smtClean="0"/>
              <a:t>druge poljoprivredne udruge</a:t>
            </a:r>
          </a:p>
          <a:p>
            <a:pPr marL="0" indent="0">
              <a:buFontTx/>
              <a:buNone/>
            </a:pPr>
            <a:endParaRPr lang="hr-HR" altLang="sr-Latn-RS" sz="2000" smtClean="0"/>
          </a:p>
          <a:p>
            <a:pPr marL="0" indent="0">
              <a:buFontTx/>
              <a:buNone/>
            </a:pPr>
            <a:r>
              <a:rPr lang="hr-HR" altLang="sr-Latn-RS" sz="2400" smtClean="0">
                <a:solidFill>
                  <a:srgbClr val="00B0F0"/>
                </a:solidFill>
              </a:rPr>
              <a:t>SURADNICI</a:t>
            </a:r>
          </a:p>
          <a:p>
            <a:pPr marL="0" indent="0">
              <a:buFontTx/>
              <a:buNone/>
            </a:pPr>
            <a:r>
              <a:rPr lang="hr-HR" altLang="sr-Latn-RS" sz="2000" smtClean="0"/>
              <a:t>imaju aktivnu ulogu u programu/projekta bez financiranja </a:t>
            </a:r>
          </a:p>
        </p:txBody>
      </p:sp>
      <p:pic>
        <p:nvPicPr>
          <p:cNvPr id="17412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61025"/>
            <a:ext cx="17637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natječaj za financiranje programa i projekata poljoprivrednih udruga KZŽ u 2020. godini</a:t>
            </a:r>
            <a:endParaRPr lang="hr-HR" altLang="sr-Latn-R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000" dirty="0"/>
              <a:t>TKO SE MOŽE PRIJAVITI</a:t>
            </a:r>
          </a:p>
          <a:p>
            <a:pPr>
              <a:defRPr/>
            </a:pPr>
            <a:r>
              <a:rPr lang="hr-HR" sz="1400" dirty="0"/>
              <a:t>udruga je upisana u </a:t>
            </a:r>
            <a:r>
              <a:rPr lang="hr-HR" sz="1400" dirty="0">
                <a:solidFill>
                  <a:srgbClr val="00B0F0"/>
                </a:solidFill>
              </a:rPr>
              <a:t>Registar udruga i djeluje najmanje šest mjeseci u području </a:t>
            </a:r>
            <a:r>
              <a:rPr lang="hr-HR" sz="1400" dirty="0"/>
              <a:t>u kojem prijavljuje program/projekt, zaključno s danom objave Javnog natječaja</a:t>
            </a:r>
          </a:p>
          <a:p>
            <a:pPr>
              <a:defRPr/>
            </a:pPr>
            <a:r>
              <a:rPr lang="hr-HR" sz="1400" dirty="0"/>
              <a:t>udruga ima </a:t>
            </a:r>
            <a:r>
              <a:rPr lang="hr-HR" sz="1400" dirty="0">
                <a:solidFill>
                  <a:srgbClr val="00B0F0"/>
                </a:solidFill>
              </a:rPr>
              <a:t>registrirano sjedište </a:t>
            </a:r>
            <a:r>
              <a:rPr lang="hr-HR" sz="1400" dirty="0"/>
              <a:t>na području Krapinsko-zagorske županije</a:t>
            </a:r>
          </a:p>
          <a:p>
            <a:pPr>
              <a:defRPr/>
            </a:pPr>
            <a:r>
              <a:rPr lang="hr-HR" sz="1400" dirty="0"/>
              <a:t>udruga je upisana u </a:t>
            </a:r>
            <a:r>
              <a:rPr lang="hr-HR" sz="1400" dirty="0">
                <a:solidFill>
                  <a:srgbClr val="00B0F0"/>
                </a:solidFill>
              </a:rPr>
              <a:t>Registar neprofitnih organizacija i transparentno vodi financijsko poslovanje </a:t>
            </a:r>
            <a:r>
              <a:rPr lang="hr-HR" sz="1400" dirty="0"/>
              <a:t>u skladu s propisima o računovodstvu neprofitnih organizacija</a:t>
            </a:r>
          </a:p>
          <a:p>
            <a:pPr>
              <a:defRPr/>
            </a:pPr>
            <a:r>
              <a:rPr lang="hr-HR" sz="1400" dirty="0"/>
              <a:t>udruga je </a:t>
            </a:r>
            <a:r>
              <a:rPr lang="hr-HR" sz="1400" dirty="0">
                <a:solidFill>
                  <a:srgbClr val="00B0F0"/>
                </a:solidFill>
              </a:rPr>
              <a:t>uskladila svoj statut </a:t>
            </a:r>
            <a:r>
              <a:rPr lang="hr-HR" sz="1400" dirty="0"/>
              <a:t>s odredbama Zakona o udrugama, a sukladno uvidu u Registar udruga da je osoba ovlaštena za zastupanje udruge (i potpis ugovora o financiranju) u mandatu</a:t>
            </a:r>
          </a:p>
          <a:p>
            <a:pPr>
              <a:defRPr/>
            </a:pPr>
            <a:r>
              <a:rPr lang="hr-HR" sz="1400" dirty="0"/>
              <a:t>udruga je ispunila </a:t>
            </a:r>
            <a:r>
              <a:rPr lang="hr-HR" sz="1400" dirty="0">
                <a:solidFill>
                  <a:srgbClr val="00B0F0"/>
                </a:solidFill>
              </a:rPr>
              <a:t>ugovorene obveze </a:t>
            </a:r>
            <a:r>
              <a:rPr lang="hr-HR" sz="1400" dirty="0"/>
              <a:t>preuzete temeljem prijašnjih ugovora o dodjeli sredstava prema Krapinsko-zagorskoj županiji te svim drugim davateljima financijskih sredstava iz javnih izvora što potvrđuje izjavom koju potpisuje osoba ovlaštena za zastupanje udruge (</a:t>
            </a:r>
            <a:r>
              <a:rPr lang="hr-HR" sz="1400" dirty="0">
                <a:solidFill>
                  <a:srgbClr val="00B0F0"/>
                </a:solidFill>
              </a:rPr>
              <a:t>Izjava prijavitelja - obrazac A4 i potvrdom</a:t>
            </a:r>
            <a:r>
              <a:rPr lang="hr-HR" sz="1400" dirty="0"/>
              <a:t> izdanom od strane Ministarstva financija - Porezne uprave koja se dostavlja prije potpisivanja ugovora o dodjeli financijskih sredstava)</a:t>
            </a:r>
          </a:p>
          <a:p>
            <a:pPr>
              <a:defRPr/>
            </a:pPr>
            <a:r>
              <a:rPr lang="hr-HR" sz="1400" dirty="0"/>
              <a:t>udruga ispunjava obveze </a:t>
            </a:r>
            <a:r>
              <a:rPr lang="hr-HR" sz="1400" dirty="0">
                <a:solidFill>
                  <a:srgbClr val="00B0F0"/>
                </a:solidFill>
              </a:rPr>
              <a:t>plaćanja doprinosa za mirovinsko i zdravstveno osiguranje i plaćanja poreza </a:t>
            </a:r>
            <a:r>
              <a:rPr lang="hr-HR" sz="1400" dirty="0"/>
              <a:t>te drugih davanja prema državnom proračunu i proračunima jedinica lokalne samouprave, a protiv osobe ovlaštene za zastupanje udruge i voditelja programa ili projekta ne vodi se kazneni postupak i nisu pravomoćno osuđeni za prekršaj određen člankom 48. stavkom 2. alinejom c), </a:t>
            </a:r>
          </a:p>
          <a:p>
            <a:pPr>
              <a:defRPr/>
            </a:pPr>
            <a:endParaRPr lang="hr-HR" sz="1400" dirty="0"/>
          </a:p>
          <a:p>
            <a:pPr>
              <a:defRPr/>
            </a:pPr>
            <a:endParaRPr lang="hr-HR" sz="1400" dirty="0"/>
          </a:p>
          <a:p>
            <a:pPr>
              <a:defRPr/>
            </a:pPr>
            <a:endParaRPr lang="hr-HR" sz="1400" dirty="0"/>
          </a:p>
          <a:p>
            <a:pPr>
              <a:defRPr/>
            </a:pPr>
            <a:endParaRPr lang="hr-HR" sz="1400" dirty="0"/>
          </a:p>
          <a:p>
            <a:pPr>
              <a:defRPr/>
            </a:pPr>
            <a:endParaRPr lang="hr-HR" sz="1400" dirty="0"/>
          </a:p>
          <a:p>
            <a:pPr>
              <a:defRPr/>
            </a:pPr>
            <a:endParaRPr lang="hr-HR" sz="1400" dirty="0"/>
          </a:p>
          <a:p>
            <a:pPr>
              <a:defRPr/>
            </a:pPr>
            <a:endParaRPr lang="hr-HR" sz="1400" dirty="0"/>
          </a:p>
        </p:txBody>
      </p:sp>
      <p:pic>
        <p:nvPicPr>
          <p:cNvPr id="18436" name="Picture 5" descr="LOGO_ZAGORJE_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7513"/>
            <a:ext cx="1763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ZZ Powerpoint predložak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Temeljno</Template>
  <TotalTime>5284</TotalTime>
  <Words>1930</Words>
  <Application>Microsoft Office PowerPoint</Application>
  <PresentationFormat>Prikaz na zaslonu (4:3)</PresentationFormat>
  <Paragraphs>184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Wingdings</vt:lpstr>
      <vt:lpstr>Zadani dizajn</vt:lpstr>
      <vt:lpstr>KZZ Powerpoint predložak</vt:lpstr>
      <vt:lpstr>MJERE RAZVOJA POLJOPRIVREDNE PROIZVODNJE  KRAPINSKO-ZAGORSKE ŽUPANIJE U 2020. GODINI</vt:lpstr>
      <vt:lpstr>Mjere razvoja poljoprivredne proizvodnje 2019.              </vt:lpstr>
      <vt:lpstr>MJERE RAZVOJA POLJOPRIVREDNE PROIZVODNJE 2020.</vt:lpstr>
      <vt:lpstr>PowerPointova prezentacija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Javni natječaj za financiranje programa i projekata poljoprivrednih udruga KZŽ u 2020. godini</vt:lpstr>
      <vt:lpstr>PowerPointova prezentacija</vt:lpstr>
    </vt:vector>
  </TitlesOfParts>
  <Company>ZARA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projekti za razvoj turizma</dc:title>
  <dc:creator>Tanja</dc:creator>
  <cp:lastModifiedBy>Zoran Gumbas</cp:lastModifiedBy>
  <cp:revision>476</cp:revision>
  <cp:lastPrinted>2019-02-08T08:25:31Z</cp:lastPrinted>
  <dcterms:created xsi:type="dcterms:W3CDTF">2011-04-29T09:33:53Z</dcterms:created>
  <dcterms:modified xsi:type="dcterms:W3CDTF">2020-02-13T09:03:00Z</dcterms:modified>
</cp:coreProperties>
</file>