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3" r:id="rId3"/>
    <p:sldMasterId id="2147483857" r:id="rId4"/>
    <p:sldMasterId id="2147484465" r:id="rId5"/>
    <p:sldMasterId id="2147485886" r:id="rId6"/>
    <p:sldMasterId id="2147485980" r:id="rId7"/>
    <p:sldMasterId id="2147486366" r:id="rId8"/>
  </p:sldMasterIdLst>
  <p:notesMasterIdLst>
    <p:notesMasterId r:id="rId25"/>
  </p:notesMasterIdLst>
  <p:sldIdLst>
    <p:sldId id="256" r:id="rId9"/>
    <p:sldId id="257" r:id="rId10"/>
    <p:sldId id="527" r:id="rId11"/>
    <p:sldId id="539" r:id="rId12"/>
    <p:sldId id="538" r:id="rId13"/>
    <p:sldId id="528" r:id="rId14"/>
    <p:sldId id="529" r:id="rId15"/>
    <p:sldId id="530" r:id="rId16"/>
    <p:sldId id="531" r:id="rId17"/>
    <p:sldId id="532" r:id="rId18"/>
    <p:sldId id="533" r:id="rId19"/>
    <p:sldId id="534" r:id="rId20"/>
    <p:sldId id="535" r:id="rId21"/>
    <p:sldId id="536" r:id="rId22"/>
    <p:sldId id="537" r:id="rId23"/>
    <p:sldId id="512" r:id="rId24"/>
  </p:sldIdLst>
  <p:sldSz cx="9144000" cy="6858000" type="screen4x3"/>
  <p:notesSz cx="6735763" cy="9866313"/>
  <p:defaultTextStyle>
    <a:defPPr>
      <a:defRPr lang="hr-HR"/>
    </a:defPPr>
    <a:lvl1pPr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n-ea"/>
        <a:cs typeface="+mn-cs"/>
      </a:defRPr>
    </a:lvl5pPr>
    <a:lvl6pPr marL="2286000" algn="l" defTabSz="914400" rtl="0" eaLnBrk="1" latinLnBrk="0" hangingPunct="1">
      <a:defRPr sz="1000" kern="1200">
        <a:solidFill>
          <a:schemeClr val="tx1"/>
        </a:solidFill>
        <a:latin typeface="Arial" panose="020B0604020202020204" pitchFamily="34" charset="0"/>
        <a:ea typeface="+mn-ea"/>
        <a:cs typeface="+mn-cs"/>
      </a:defRPr>
    </a:lvl6pPr>
    <a:lvl7pPr marL="2743200" algn="l" defTabSz="914400" rtl="0" eaLnBrk="1" latinLnBrk="0" hangingPunct="1">
      <a:defRPr sz="1000" kern="1200">
        <a:solidFill>
          <a:schemeClr val="tx1"/>
        </a:solidFill>
        <a:latin typeface="Arial" panose="020B0604020202020204" pitchFamily="34" charset="0"/>
        <a:ea typeface="+mn-ea"/>
        <a:cs typeface="+mn-cs"/>
      </a:defRPr>
    </a:lvl7pPr>
    <a:lvl8pPr marL="3200400" algn="l" defTabSz="914400" rtl="0" eaLnBrk="1" latinLnBrk="0" hangingPunct="1">
      <a:defRPr sz="1000" kern="1200">
        <a:solidFill>
          <a:schemeClr val="tx1"/>
        </a:solidFill>
        <a:latin typeface="Arial" panose="020B0604020202020204" pitchFamily="34" charset="0"/>
        <a:ea typeface="+mn-ea"/>
        <a:cs typeface="+mn-cs"/>
      </a:defRPr>
    </a:lvl8pPr>
    <a:lvl9pPr marL="3657600" algn="l" defTabSz="914400" rtl="0" eaLnBrk="1" latinLnBrk="0" hangingPunct="1">
      <a:defRPr sz="1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1" autoAdjust="0"/>
    <p:restoredTop sz="94101" autoAdjust="0"/>
  </p:normalViewPr>
  <p:slideViewPr>
    <p:cSldViewPr>
      <p:cViewPr varScale="1">
        <p:scale>
          <a:sx n="114" d="100"/>
          <a:sy n="114" d="100"/>
        </p:scale>
        <p:origin x="20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zervirano mjesto zaglavlja 1">
            <a:extLst>
              <a:ext uri="{FF2B5EF4-FFF2-40B4-BE49-F238E27FC236}">
                <a16:creationId xmlns:a16="http://schemas.microsoft.com/office/drawing/2014/main" id="{FE7007A4-0730-F069-4109-6FA34166A844}"/>
              </a:ext>
            </a:extLst>
          </p:cNvPr>
          <p:cNvSpPr>
            <a:spLocks noGrp="1"/>
          </p:cNvSpPr>
          <p:nvPr>
            <p:ph type="hdr" sz="quarter"/>
          </p:nvPr>
        </p:nvSpPr>
        <p:spPr>
          <a:xfrm>
            <a:off x="0" y="0"/>
            <a:ext cx="2919413" cy="493713"/>
          </a:xfrm>
          <a:prstGeom prst="rect">
            <a:avLst/>
          </a:prstGeom>
        </p:spPr>
        <p:txBody>
          <a:bodyPr vert="horz" lIns="90754" tIns="45377" rIns="90754" bIns="45377" rtlCol="0"/>
          <a:lstStyle>
            <a:lvl1pPr algn="l" eaLnBrk="1" hangingPunct="1">
              <a:defRPr sz="1200">
                <a:latin typeface="Arial" charset="0"/>
              </a:defRPr>
            </a:lvl1pPr>
          </a:lstStyle>
          <a:p>
            <a:pPr>
              <a:defRPr/>
            </a:pPr>
            <a:endParaRPr lang="hr-HR"/>
          </a:p>
        </p:txBody>
      </p:sp>
      <p:sp>
        <p:nvSpPr>
          <p:cNvPr id="3" name="Rezervirano mjesto datuma 2">
            <a:extLst>
              <a:ext uri="{FF2B5EF4-FFF2-40B4-BE49-F238E27FC236}">
                <a16:creationId xmlns:a16="http://schemas.microsoft.com/office/drawing/2014/main" id="{3FCCC55F-1450-9E31-7532-9D9F3A798300}"/>
              </a:ext>
            </a:extLst>
          </p:cNvPr>
          <p:cNvSpPr>
            <a:spLocks noGrp="1"/>
          </p:cNvSpPr>
          <p:nvPr>
            <p:ph type="dt" idx="1"/>
          </p:nvPr>
        </p:nvSpPr>
        <p:spPr>
          <a:xfrm>
            <a:off x="3814763" y="0"/>
            <a:ext cx="2919412" cy="493713"/>
          </a:xfrm>
          <a:prstGeom prst="rect">
            <a:avLst/>
          </a:prstGeom>
        </p:spPr>
        <p:txBody>
          <a:bodyPr vert="horz" lIns="90754" tIns="45377" rIns="90754" bIns="45377" rtlCol="0"/>
          <a:lstStyle>
            <a:lvl1pPr algn="r" eaLnBrk="1" hangingPunct="1">
              <a:defRPr sz="1200">
                <a:latin typeface="Arial" charset="0"/>
              </a:defRPr>
            </a:lvl1pPr>
          </a:lstStyle>
          <a:p>
            <a:pPr>
              <a:defRPr/>
            </a:pPr>
            <a:fld id="{2B6D0993-6821-4C80-BA15-F5464AA88FDB}" type="datetimeFigureOut">
              <a:rPr lang="hr-HR"/>
              <a:pPr>
                <a:defRPr/>
              </a:pPr>
              <a:t>10.10.2022.</a:t>
            </a:fld>
            <a:endParaRPr lang="hr-HR"/>
          </a:p>
        </p:txBody>
      </p:sp>
      <p:sp>
        <p:nvSpPr>
          <p:cNvPr id="4" name="Rezervirano mjesto slike slajda 3">
            <a:extLst>
              <a:ext uri="{FF2B5EF4-FFF2-40B4-BE49-F238E27FC236}">
                <a16:creationId xmlns:a16="http://schemas.microsoft.com/office/drawing/2014/main" id="{34316605-BE88-F011-B63B-9CADC371431D}"/>
              </a:ext>
            </a:extLst>
          </p:cNvPr>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754" tIns="45377" rIns="90754" bIns="45377" rtlCol="0" anchor="ctr"/>
          <a:lstStyle/>
          <a:p>
            <a:pPr lvl="0"/>
            <a:endParaRPr lang="hr-HR" noProof="0"/>
          </a:p>
        </p:txBody>
      </p:sp>
      <p:sp>
        <p:nvSpPr>
          <p:cNvPr id="5" name="Rezervirano mjesto bilježaka 4">
            <a:extLst>
              <a:ext uri="{FF2B5EF4-FFF2-40B4-BE49-F238E27FC236}">
                <a16:creationId xmlns:a16="http://schemas.microsoft.com/office/drawing/2014/main" id="{278B4CD1-488E-1A90-6DB4-4FD0EBF457E0}"/>
              </a:ext>
            </a:extLst>
          </p:cNvPr>
          <p:cNvSpPr>
            <a:spLocks noGrp="1"/>
          </p:cNvSpPr>
          <p:nvPr>
            <p:ph type="body" sz="quarter" idx="3"/>
          </p:nvPr>
        </p:nvSpPr>
        <p:spPr>
          <a:xfrm>
            <a:off x="673100" y="4686300"/>
            <a:ext cx="5389563" cy="4440238"/>
          </a:xfrm>
          <a:prstGeom prst="rect">
            <a:avLst/>
          </a:prstGeom>
        </p:spPr>
        <p:txBody>
          <a:bodyPr vert="horz" lIns="90754" tIns="45377" rIns="90754" bIns="45377" rtlCol="0"/>
          <a:lstStyle/>
          <a:p>
            <a:pPr lvl="0"/>
            <a:r>
              <a:rPr lang="hr-HR" noProof="0"/>
              <a:t>Uredite stilove teksta matrice</a:t>
            </a:r>
          </a:p>
          <a:p>
            <a:pPr lvl="1"/>
            <a:r>
              <a:rPr lang="hr-HR" noProof="0"/>
              <a:t>Druga razina</a:t>
            </a:r>
          </a:p>
          <a:p>
            <a:pPr lvl="2"/>
            <a:r>
              <a:rPr lang="hr-HR" noProof="0"/>
              <a:t>Treća razina</a:t>
            </a:r>
          </a:p>
          <a:p>
            <a:pPr lvl="3"/>
            <a:r>
              <a:rPr lang="hr-HR" noProof="0"/>
              <a:t>Četvrta razina</a:t>
            </a:r>
          </a:p>
          <a:p>
            <a:pPr lvl="4"/>
            <a:r>
              <a:rPr lang="hr-HR" noProof="0"/>
              <a:t>Peta razina</a:t>
            </a:r>
          </a:p>
        </p:txBody>
      </p:sp>
      <p:sp>
        <p:nvSpPr>
          <p:cNvPr id="6" name="Rezervirano mjesto podnožja 5">
            <a:extLst>
              <a:ext uri="{FF2B5EF4-FFF2-40B4-BE49-F238E27FC236}">
                <a16:creationId xmlns:a16="http://schemas.microsoft.com/office/drawing/2014/main" id="{50641A2B-43D3-EB7F-495A-DC265410E3D2}"/>
              </a:ext>
            </a:extLst>
          </p:cNvPr>
          <p:cNvSpPr>
            <a:spLocks noGrp="1"/>
          </p:cNvSpPr>
          <p:nvPr>
            <p:ph type="ftr" sz="quarter" idx="4"/>
          </p:nvPr>
        </p:nvSpPr>
        <p:spPr>
          <a:xfrm>
            <a:off x="0" y="9371013"/>
            <a:ext cx="2919413" cy="493712"/>
          </a:xfrm>
          <a:prstGeom prst="rect">
            <a:avLst/>
          </a:prstGeom>
        </p:spPr>
        <p:txBody>
          <a:bodyPr vert="horz" lIns="90754" tIns="45377" rIns="90754" bIns="45377" rtlCol="0" anchor="b"/>
          <a:lstStyle>
            <a:lvl1pPr algn="l" eaLnBrk="1" hangingPunct="1">
              <a:defRPr sz="1200">
                <a:latin typeface="Arial" charset="0"/>
              </a:defRPr>
            </a:lvl1pPr>
          </a:lstStyle>
          <a:p>
            <a:pPr>
              <a:defRPr/>
            </a:pPr>
            <a:endParaRPr lang="hr-HR"/>
          </a:p>
        </p:txBody>
      </p:sp>
      <p:sp>
        <p:nvSpPr>
          <p:cNvPr id="7" name="Rezervirano mjesto broja slajda 6">
            <a:extLst>
              <a:ext uri="{FF2B5EF4-FFF2-40B4-BE49-F238E27FC236}">
                <a16:creationId xmlns:a16="http://schemas.microsoft.com/office/drawing/2014/main" id="{57206CDF-9D70-8228-8AD6-10B71FF9C873}"/>
              </a:ext>
            </a:extLst>
          </p:cNvPr>
          <p:cNvSpPr>
            <a:spLocks noGrp="1"/>
          </p:cNvSpPr>
          <p:nvPr>
            <p:ph type="sldNum" sz="quarter" idx="5"/>
          </p:nvPr>
        </p:nvSpPr>
        <p:spPr>
          <a:xfrm>
            <a:off x="3814763" y="9371013"/>
            <a:ext cx="2919412" cy="493712"/>
          </a:xfrm>
          <a:prstGeom prst="rect">
            <a:avLst/>
          </a:prstGeom>
        </p:spPr>
        <p:txBody>
          <a:bodyPr vert="horz" wrap="square" lIns="90754" tIns="45377" rIns="90754" bIns="45377" numCol="1" anchor="b" anchorCtr="0" compatLnSpc="1">
            <a:prstTxWarp prst="textNoShape">
              <a:avLst/>
            </a:prstTxWarp>
          </a:bodyPr>
          <a:lstStyle>
            <a:lvl1pPr algn="r" eaLnBrk="1" hangingPunct="1">
              <a:defRPr sz="1200" smtClean="0"/>
            </a:lvl1pPr>
          </a:lstStyle>
          <a:p>
            <a:pPr>
              <a:defRPr/>
            </a:pPr>
            <a:fld id="{E185B0BC-5163-4094-9CCB-63C2B184572B}"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zervirano mjesto slike slajda 1">
            <a:extLst>
              <a:ext uri="{FF2B5EF4-FFF2-40B4-BE49-F238E27FC236}">
                <a16:creationId xmlns:a16="http://schemas.microsoft.com/office/drawing/2014/main" id="{8BA52338-D6A6-6C83-D2BE-2162D9C43B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zervirano mjesto bilježaka 2">
            <a:extLst>
              <a:ext uri="{FF2B5EF4-FFF2-40B4-BE49-F238E27FC236}">
                <a16:creationId xmlns:a16="http://schemas.microsoft.com/office/drawing/2014/main" id="{FF2E7BE7-3E68-2639-3A16-14B51E0F9B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RS" altLang="sr-Latn-RS"/>
          </a:p>
        </p:txBody>
      </p:sp>
      <p:sp>
        <p:nvSpPr>
          <p:cNvPr id="13316" name="Rezervirano mjesto broja slajda 3">
            <a:extLst>
              <a:ext uri="{FF2B5EF4-FFF2-40B4-BE49-F238E27FC236}">
                <a16:creationId xmlns:a16="http://schemas.microsoft.com/office/drawing/2014/main" id="{FB631963-C856-56CD-1CE7-E1E076368F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36600" indent="-282575">
              <a:defRPr sz="1000">
                <a:solidFill>
                  <a:schemeClr val="tx1"/>
                </a:solidFill>
                <a:latin typeface="Arial" panose="020B0604020202020204" pitchFamily="34" charset="0"/>
              </a:defRPr>
            </a:lvl2pPr>
            <a:lvl3pPr marL="1133475" indent="-225425">
              <a:defRPr sz="1000">
                <a:solidFill>
                  <a:schemeClr val="tx1"/>
                </a:solidFill>
                <a:latin typeface="Arial" panose="020B0604020202020204" pitchFamily="34" charset="0"/>
              </a:defRPr>
            </a:lvl3pPr>
            <a:lvl4pPr marL="1587500" indent="-225425">
              <a:defRPr sz="1000">
                <a:solidFill>
                  <a:schemeClr val="tx1"/>
                </a:solidFill>
                <a:latin typeface="Arial" panose="020B0604020202020204" pitchFamily="34" charset="0"/>
              </a:defRPr>
            </a:lvl4pPr>
            <a:lvl5pPr marL="2041525" indent="-225425">
              <a:defRPr sz="1000">
                <a:solidFill>
                  <a:schemeClr val="tx1"/>
                </a:solidFill>
                <a:latin typeface="Arial" panose="020B0604020202020204" pitchFamily="34" charset="0"/>
              </a:defRPr>
            </a:lvl5pPr>
            <a:lvl6pPr marL="2498725" indent="-225425" eaLnBrk="0" fontAlgn="base" hangingPunct="0">
              <a:spcBef>
                <a:spcPct val="0"/>
              </a:spcBef>
              <a:spcAft>
                <a:spcPct val="0"/>
              </a:spcAft>
              <a:defRPr sz="1000">
                <a:solidFill>
                  <a:schemeClr val="tx1"/>
                </a:solidFill>
                <a:latin typeface="Arial" panose="020B0604020202020204" pitchFamily="34" charset="0"/>
              </a:defRPr>
            </a:lvl6pPr>
            <a:lvl7pPr marL="2955925" indent="-225425" eaLnBrk="0" fontAlgn="base" hangingPunct="0">
              <a:spcBef>
                <a:spcPct val="0"/>
              </a:spcBef>
              <a:spcAft>
                <a:spcPct val="0"/>
              </a:spcAft>
              <a:defRPr sz="1000">
                <a:solidFill>
                  <a:schemeClr val="tx1"/>
                </a:solidFill>
                <a:latin typeface="Arial" panose="020B0604020202020204" pitchFamily="34" charset="0"/>
              </a:defRPr>
            </a:lvl7pPr>
            <a:lvl8pPr marL="3413125" indent="-225425" eaLnBrk="0" fontAlgn="base" hangingPunct="0">
              <a:spcBef>
                <a:spcPct val="0"/>
              </a:spcBef>
              <a:spcAft>
                <a:spcPct val="0"/>
              </a:spcAft>
              <a:defRPr sz="1000">
                <a:solidFill>
                  <a:schemeClr val="tx1"/>
                </a:solidFill>
                <a:latin typeface="Arial" panose="020B0604020202020204" pitchFamily="34" charset="0"/>
              </a:defRPr>
            </a:lvl8pPr>
            <a:lvl9pPr marL="3870325" indent="-225425" eaLnBrk="0" fontAlgn="base" hangingPunct="0">
              <a:spcBef>
                <a:spcPct val="0"/>
              </a:spcBef>
              <a:spcAft>
                <a:spcPct val="0"/>
              </a:spcAft>
              <a:defRPr sz="1000">
                <a:solidFill>
                  <a:schemeClr val="tx1"/>
                </a:solidFill>
                <a:latin typeface="Arial" panose="020B0604020202020204" pitchFamily="34" charset="0"/>
              </a:defRPr>
            </a:lvl9pPr>
          </a:lstStyle>
          <a:p>
            <a:fld id="{21517B58-7CCF-4A8D-A467-159835A36904}" type="slidenum">
              <a:rPr lang="hr-HR" altLang="sr-Latn-RS" sz="1200"/>
              <a:pPr/>
              <a:t>1</a:t>
            </a:fld>
            <a:endParaRPr lang="hr-HR" altLang="sr-Latn-R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zervirano mjesto slike slajda 1">
            <a:extLst>
              <a:ext uri="{FF2B5EF4-FFF2-40B4-BE49-F238E27FC236}">
                <a16:creationId xmlns:a16="http://schemas.microsoft.com/office/drawing/2014/main" id="{044C1878-8D17-7094-704A-3FBBB9FA44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Rezervirano mjesto bilježaka 2">
            <a:extLst>
              <a:ext uri="{FF2B5EF4-FFF2-40B4-BE49-F238E27FC236}">
                <a16:creationId xmlns:a16="http://schemas.microsoft.com/office/drawing/2014/main" id="{6BB79579-A0F7-7F45-AC9D-18B72E8F452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CS" altLang="sr-Latn-RS" sz="1400"/>
          </a:p>
        </p:txBody>
      </p:sp>
      <p:sp>
        <p:nvSpPr>
          <p:cNvPr id="20484" name="Rezervirano mjesto broja slajda 3">
            <a:extLst>
              <a:ext uri="{FF2B5EF4-FFF2-40B4-BE49-F238E27FC236}">
                <a16:creationId xmlns:a16="http://schemas.microsoft.com/office/drawing/2014/main" id="{62CEE2AE-C51F-646B-6C09-D6B6EF9064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38188" indent="-282575">
              <a:defRPr sz="1000">
                <a:solidFill>
                  <a:schemeClr val="tx1"/>
                </a:solidFill>
                <a:latin typeface="Arial" panose="020B0604020202020204" pitchFamily="34" charset="0"/>
              </a:defRPr>
            </a:lvl2pPr>
            <a:lvl3pPr marL="1135063" indent="-227013">
              <a:defRPr sz="1000">
                <a:solidFill>
                  <a:schemeClr val="tx1"/>
                </a:solidFill>
                <a:latin typeface="Arial" panose="020B0604020202020204" pitchFamily="34" charset="0"/>
              </a:defRPr>
            </a:lvl3pPr>
            <a:lvl4pPr marL="1589088" indent="-227013">
              <a:defRPr sz="1000">
                <a:solidFill>
                  <a:schemeClr val="tx1"/>
                </a:solidFill>
                <a:latin typeface="Arial" panose="020B0604020202020204" pitchFamily="34" charset="0"/>
              </a:defRPr>
            </a:lvl4pPr>
            <a:lvl5pPr marL="2044700" indent="-227013">
              <a:defRPr sz="1000">
                <a:solidFill>
                  <a:schemeClr val="tx1"/>
                </a:solidFill>
                <a:latin typeface="Arial" panose="020B0604020202020204" pitchFamily="34" charset="0"/>
              </a:defRPr>
            </a:lvl5pPr>
            <a:lvl6pPr marL="2501900" indent="-227013" eaLnBrk="0" fontAlgn="base" hangingPunct="0">
              <a:spcBef>
                <a:spcPct val="0"/>
              </a:spcBef>
              <a:spcAft>
                <a:spcPct val="0"/>
              </a:spcAft>
              <a:defRPr sz="1000">
                <a:solidFill>
                  <a:schemeClr val="tx1"/>
                </a:solidFill>
                <a:latin typeface="Arial" panose="020B0604020202020204" pitchFamily="34" charset="0"/>
              </a:defRPr>
            </a:lvl6pPr>
            <a:lvl7pPr marL="2959100" indent="-227013" eaLnBrk="0" fontAlgn="base" hangingPunct="0">
              <a:spcBef>
                <a:spcPct val="0"/>
              </a:spcBef>
              <a:spcAft>
                <a:spcPct val="0"/>
              </a:spcAft>
              <a:defRPr sz="1000">
                <a:solidFill>
                  <a:schemeClr val="tx1"/>
                </a:solidFill>
                <a:latin typeface="Arial" panose="020B0604020202020204" pitchFamily="34" charset="0"/>
              </a:defRPr>
            </a:lvl7pPr>
            <a:lvl8pPr marL="3416300" indent="-227013" eaLnBrk="0" fontAlgn="base" hangingPunct="0">
              <a:spcBef>
                <a:spcPct val="0"/>
              </a:spcBef>
              <a:spcAft>
                <a:spcPct val="0"/>
              </a:spcAft>
              <a:defRPr sz="1000">
                <a:solidFill>
                  <a:schemeClr val="tx1"/>
                </a:solidFill>
                <a:latin typeface="Arial" panose="020B0604020202020204" pitchFamily="34" charset="0"/>
              </a:defRPr>
            </a:lvl8pPr>
            <a:lvl9pPr marL="3873500" indent="-227013" eaLnBrk="0" fontAlgn="base" hangingPunct="0">
              <a:spcBef>
                <a:spcPct val="0"/>
              </a:spcBef>
              <a:spcAft>
                <a:spcPct val="0"/>
              </a:spcAft>
              <a:defRPr sz="1000">
                <a:solidFill>
                  <a:schemeClr val="tx1"/>
                </a:solidFill>
                <a:latin typeface="Arial" panose="020B0604020202020204" pitchFamily="34" charset="0"/>
              </a:defRPr>
            </a:lvl9pPr>
          </a:lstStyle>
          <a:p>
            <a:fld id="{F7B187B8-2ABE-4864-961D-BED9816DE822}" type="slidenum">
              <a:rPr lang="hr-HR" altLang="sr-Latn-RS" sz="1200">
                <a:solidFill>
                  <a:srgbClr val="000000"/>
                </a:solidFill>
              </a:rPr>
              <a:pPr/>
              <a:t>7</a:t>
            </a:fld>
            <a:endParaRPr lang="hr-HR" altLang="sr-Latn-R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zervirano mjesto slike slajda 1">
            <a:extLst>
              <a:ext uri="{FF2B5EF4-FFF2-40B4-BE49-F238E27FC236}">
                <a16:creationId xmlns:a16="http://schemas.microsoft.com/office/drawing/2014/main" id="{40F828D6-EE5A-437E-9E27-C8059EBC98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zervirano mjesto bilježaka 2">
            <a:extLst>
              <a:ext uri="{FF2B5EF4-FFF2-40B4-BE49-F238E27FC236}">
                <a16:creationId xmlns:a16="http://schemas.microsoft.com/office/drawing/2014/main" id="{162711E0-46F9-1874-ACC1-CEE3287120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r-Latn-RS" altLang="sr-Latn-RS"/>
          </a:p>
        </p:txBody>
      </p:sp>
      <p:sp>
        <p:nvSpPr>
          <p:cNvPr id="22532" name="Rezervirano mjesto broja slajda 3">
            <a:extLst>
              <a:ext uri="{FF2B5EF4-FFF2-40B4-BE49-F238E27FC236}">
                <a16:creationId xmlns:a16="http://schemas.microsoft.com/office/drawing/2014/main" id="{CB63CC41-02C0-7619-7099-70708955C1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anose="020B0604020202020204" pitchFamily="34" charset="0"/>
              </a:defRPr>
            </a:lvl1pPr>
            <a:lvl2pPr marL="742950" indent="-285750">
              <a:defRPr sz="1000">
                <a:solidFill>
                  <a:schemeClr val="tx1"/>
                </a:solidFill>
                <a:latin typeface="Arial" panose="020B0604020202020204" pitchFamily="34" charset="0"/>
              </a:defRPr>
            </a:lvl2pPr>
            <a:lvl3pPr marL="1143000" indent="-228600">
              <a:defRPr sz="1000">
                <a:solidFill>
                  <a:schemeClr val="tx1"/>
                </a:solidFill>
                <a:latin typeface="Arial" panose="020B0604020202020204" pitchFamily="34" charset="0"/>
              </a:defRPr>
            </a:lvl3pPr>
            <a:lvl4pPr marL="1600200" indent="-228600">
              <a:defRPr sz="1000">
                <a:solidFill>
                  <a:schemeClr val="tx1"/>
                </a:solidFill>
                <a:latin typeface="Arial" panose="020B0604020202020204" pitchFamily="34" charset="0"/>
              </a:defRPr>
            </a:lvl4pPr>
            <a:lvl5pPr marL="2057400" indent="-22860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fld id="{8F609DF2-551D-4ADE-96CC-4592A1ECADE3}" type="slidenum">
              <a:rPr lang="hr-HR" altLang="sr-Latn-RS" sz="1200">
                <a:solidFill>
                  <a:srgbClr val="000000"/>
                </a:solidFill>
              </a:rPr>
              <a:pPr/>
              <a:t>8</a:t>
            </a:fld>
            <a:endParaRPr lang="hr-HR" altLang="sr-Latn-R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26268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2131008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5429993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495783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3856418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65612447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77980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211889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67294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235912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
        <p:nvSpPr>
          <p:cNvPr id="4" name="Rectangle 5">
            <a:extLst>
              <a:ext uri="{FF2B5EF4-FFF2-40B4-BE49-F238E27FC236}">
                <a16:creationId xmlns:a16="http://schemas.microsoft.com/office/drawing/2014/main" id="{4178D55C-8553-A7B5-5055-F8062213B6D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BC8D42FC-D85A-7212-301A-8A8EA1B9FF3D}"/>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4127085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324FF8E1-31F9-ABBE-53F9-8ECD883E462E}"/>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262981C8-245B-CDFD-830F-CC9F163521DE}"/>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339280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
        <p:nvSpPr>
          <p:cNvPr id="4" name="Rectangle 5">
            <a:extLst>
              <a:ext uri="{FF2B5EF4-FFF2-40B4-BE49-F238E27FC236}">
                <a16:creationId xmlns:a16="http://schemas.microsoft.com/office/drawing/2014/main" id="{C3A5D55F-97EC-4E78-4689-FA8A1A3E32B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BDDDF01E-F461-53F2-D055-2DC1E891E21A}"/>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93192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ctangle 5">
            <a:extLst>
              <a:ext uri="{FF2B5EF4-FFF2-40B4-BE49-F238E27FC236}">
                <a16:creationId xmlns:a16="http://schemas.microsoft.com/office/drawing/2014/main" id="{5AFF4276-1711-C24D-E002-02E869DA5BB5}"/>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81E3E0B8-E79C-5A52-932C-105AD5BDBA81}"/>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25990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ctangle 5">
            <a:extLst>
              <a:ext uri="{FF2B5EF4-FFF2-40B4-BE49-F238E27FC236}">
                <a16:creationId xmlns:a16="http://schemas.microsoft.com/office/drawing/2014/main" id="{94E04EB0-9464-8977-4280-3C0191EE12E0}"/>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8" name="Rectangle 6">
            <a:extLst>
              <a:ext uri="{FF2B5EF4-FFF2-40B4-BE49-F238E27FC236}">
                <a16:creationId xmlns:a16="http://schemas.microsoft.com/office/drawing/2014/main" id="{1D636F7E-8F7E-26E0-D220-17500F5B2CED}"/>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1762618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ctangle 5">
            <a:extLst>
              <a:ext uri="{FF2B5EF4-FFF2-40B4-BE49-F238E27FC236}">
                <a16:creationId xmlns:a16="http://schemas.microsoft.com/office/drawing/2014/main" id="{86DA9A25-FE59-5FB9-EA12-57F77AACDB56}"/>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4" name="Rectangle 6">
            <a:extLst>
              <a:ext uri="{FF2B5EF4-FFF2-40B4-BE49-F238E27FC236}">
                <a16:creationId xmlns:a16="http://schemas.microsoft.com/office/drawing/2014/main" id="{EA84A6E5-01AA-1DC7-E0A7-B64F35B34B94}"/>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41010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375393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DCDBE88-8BAB-2965-4313-0CF40B836A2C}"/>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3" name="Rectangle 6">
            <a:extLst>
              <a:ext uri="{FF2B5EF4-FFF2-40B4-BE49-F238E27FC236}">
                <a16:creationId xmlns:a16="http://schemas.microsoft.com/office/drawing/2014/main" id="{A9F2515D-C1E6-FCB3-F90A-6F7B854647DD}"/>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13868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5">
            <a:extLst>
              <a:ext uri="{FF2B5EF4-FFF2-40B4-BE49-F238E27FC236}">
                <a16:creationId xmlns:a16="http://schemas.microsoft.com/office/drawing/2014/main" id="{0F7DDF7F-38A4-8E60-97A6-1E8B596B906B}"/>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567C950A-728C-BA94-0063-82C995C4E81A}"/>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73827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Rectangle 5">
            <a:extLst>
              <a:ext uri="{FF2B5EF4-FFF2-40B4-BE49-F238E27FC236}">
                <a16:creationId xmlns:a16="http://schemas.microsoft.com/office/drawing/2014/main" id="{16CE106B-EB46-6484-AC9B-A04ABBC9F6CA}"/>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6" name="Rectangle 6">
            <a:extLst>
              <a:ext uri="{FF2B5EF4-FFF2-40B4-BE49-F238E27FC236}">
                <a16:creationId xmlns:a16="http://schemas.microsoft.com/office/drawing/2014/main" id="{3C3D27EC-9491-6FE4-55AB-AC03E67985A8}"/>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2197090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949C84B7-0E41-3AAA-628E-951404A69084}"/>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19A21B9D-840C-643A-0344-395D7E2F2742}"/>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144918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ctangle 5">
            <a:extLst>
              <a:ext uri="{FF2B5EF4-FFF2-40B4-BE49-F238E27FC236}">
                <a16:creationId xmlns:a16="http://schemas.microsoft.com/office/drawing/2014/main" id="{64686EED-CA18-3FC0-EF22-A8A893EC8232}"/>
              </a:ext>
            </a:extLst>
          </p:cNvPr>
          <p:cNvSpPr>
            <a:spLocks noGrp="1" noChangeArrowheads="1"/>
          </p:cNvSpPr>
          <p:nvPr>
            <p:ph type="dt" sz="half" idx="10"/>
          </p:nvPr>
        </p:nvSpPr>
        <p:spPr>
          <a:ln/>
        </p:spPr>
        <p:txBody>
          <a:bodyPr/>
          <a:lstStyle>
            <a:lvl1pPr>
              <a:defRPr/>
            </a:lvl1pPr>
          </a:lstStyle>
          <a:p>
            <a:pPr>
              <a:defRPr/>
            </a:pPr>
            <a:endParaRPr lang="sr-Latn-CS" altLang="sr-Latn-RS"/>
          </a:p>
        </p:txBody>
      </p:sp>
      <p:sp>
        <p:nvSpPr>
          <p:cNvPr id="5" name="Rectangle 6">
            <a:extLst>
              <a:ext uri="{FF2B5EF4-FFF2-40B4-BE49-F238E27FC236}">
                <a16:creationId xmlns:a16="http://schemas.microsoft.com/office/drawing/2014/main" id="{3EA96AD8-1833-133F-9757-09352E57FAD2}"/>
              </a:ext>
            </a:extLst>
          </p:cNvPr>
          <p:cNvSpPr>
            <a:spLocks noGrp="1" noChangeArrowheads="1"/>
          </p:cNvSpPr>
          <p:nvPr>
            <p:ph type="ftr" sz="quarter" idx="11"/>
          </p:nvPr>
        </p:nvSpPr>
        <p:spPr>
          <a:ln/>
        </p:spPr>
        <p:txBody>
          <a:bodyPr/>
          <a:lstStyle>
            <a:lvl1pPr>
              <a:defRPr/>
            </a:lvl1pPr>
          </a:lstStyle>
          <a:p>
            <a:pPr>
              <a:defRPr/>
            </a:pPr>
            <a:endParaRPr lang="sr-Latn-CS" altLang="sr-Latn-RS"/>
          </a:p>
        </p:txBody>
      </p:sp>
    </p:spTree>
    <p:extLst>
      <p:ext uri="{BB962C8B-B14F-4D97-AF65-F5344CB8AC3E}">
        <p14:creationId xmlns:p14="http://schemas.microsoft.com/office/powerpoint/2010/main" val="3394556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089468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748518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1914384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01609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1009713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1441366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995438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00062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3527500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81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760572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9823103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170490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65134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55456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35908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256338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3595792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93233097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370671661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99807517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83138114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357567880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7009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4266652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12412655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089059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360953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85629410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10256512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93904348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6695078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7582293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318628091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79221506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8495360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133844812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6481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23368318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576243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87678111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3808452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00405302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76790066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58845429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369056978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94670556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318256219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11581826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4733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75909302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63817213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51071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80809112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17556145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40482867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850667038"/>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497184840"/>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50793979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76439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24063422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3469790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16937378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1400863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8190495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69641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455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42655764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9486777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okomitog teksta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526503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757988" y="274638"/>
            <a:ext cx="2173287" cy="6389687"/>
          </a:xfrm>
          <a:prstGeom prst="rect">
            <a:avLst/>
          </a:prstGeom>
        </p:spPr>
        <p:txBody>
          <a:bodyPr vert="eaVert"/>
          <a:lstStyle/>
          <a:p>
            <a:r>
              <a:rPr lang="hr-HR"/>
              <a:t>Uredite stil naslova matrice</a:t>
            </a:r>
          </a:p>
        </p:txBody>
      </p:sp>
      <p:sp>
        <p:nvSpPr>
          <p:cNvPr id="3" name="Rezervirano mjesto okomitog teksta 2"/>
          <p:cNvSpPr>
            <a:spLocks noGrp="1"/>
          </p:cNvSpPr>
          <p:nvPr>
            <p:ph type="body" orient="vert" idx="1"/>
          </p:nvPr>
        </p:nvSpPr>
        <p:spPr>
          <a:xfrm>
            <a:off x="236538" y="274638"/>
            <a:ext cx="6369050" cy="638968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41578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hr-HR"/>
              <a:t>Uredite stil naslova matrice</a:t>
            </a: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13919394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Sadržaj">
    <p:spTree>
      <p:nvGrpSpPr>
        <p:cNvPr id="1" name=""/>
        <p:cNvGrpSpPr/>
        <p:nvPr/>
      </p:nvGrpSpPr>
      <p:grpSpPr>
        <a:xfrm>
          <a:off x="0" y="0"/>
          <a:ext cx="0" cy="0"/>
          <a:chOff x="0" y="0"/>
          <a:chExt cx="0" cy="0"/>
        </a:xfrm>
      </p:grpSpPr>
      <p:sp>
        <p:nvSpPr>
          <p:cNvPr id="2" name="Rezervirano mjesto sadržaja 1"/>
          <p:cNvSpPr>
            <a:spLocks noGrp="1"/>
          </p:cNvSpPr>
          <p:nvPr>
            <p:ph/>
          </p:nvPr>
        </p:nvSpPr>
        <p:spPr>
          <a:xfrm>
            <a:off x="236538" y="274638"/>
            <a:ext cx="8694737" cy="6389687"/>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31828421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Naslov, tekst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teksta 2"/>
          <p:cNvSpPr>
            <a:spLocks noGrp="1"/>
          </p:cNvSpPr>
          <p:nvPr>
            <p:ph type="body" sz="half" idx="1"/>
          </p:nvPr>
        </p:nvSpPr>
        <p:spPr>
          <a:xfrm>
            <a:off x="236538" y="1577975"/>
            <a:ext cx="4270375"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74482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hr-HR"/>
              <a:t>Uredite stil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r-HR"/>
              <a:t>Uredite stil podnaslova matrice</a:t>
            </a:r>
          </a:p>
        </p:txBody>
      </p:sp>
    </p:spTree>
    <p:extLst>
      <p:ext uri="{BB962C8B-B14F-4D97-AF65-F5344CB8AC3E}">
        <p14:creationId xmlns:p14="http://schemas.microsoft.com/office/powerpoint/2010/main" val="3557631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465923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hr-HR"/>
              <a:t>Uredite stil naslova matrice</a:t>
            </a: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r-HR"/>
              <a:t>Uredite stilove teksta matrice</a:t>
            </a:r>
          </a:p>
        </p:txBody>
      </p:sp>
    </p:spTree>
    <p:extLst>
      <p:ext uri="{BB962C8B-B14F-4D97-AF65-F5344CB8AC3E}">
        <p14:creationId xmlns:p14="http://schemas.microsoft.com/office/powerpoint/2010/main" val="832265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
        <p:nvSpPr>
          <p:cNvPr id="3" name="Rezervirano mjesto sadržaja 2"/>
          <p:cNvSpPr>
            <a:spLocks noGrp="1"/>
          </p:cNvSpPr>
          <p:nvPr>
            <p:ph sz="half" idx="1"/>
          </p:nvPr>
        </p:nvSpPr>
        <p:spPr>
          <a:xfrm>
            <a:off x="236538" y="1577975"/>
            <a:ext cx="4270375"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p:cNvSpPr>
            <a:spLocks noGrp="1"/>
          </p:cNvSpPr>
          <p:nvPr>
            <p:ph sz="half" idx="2"/>
          </p:nvPr>
        </p:nvSpPr>
        <p:spPr>
          <a:xfrm>
            <a:off x="4659313" y="1577975"/>
            <a:ext cx="4271962" cy="5086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027533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hr-HR"/>
              <a:t>Uredite stil naslova matrice</a:t>
            </a: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Tree>
    <p:extLst>
      <p:ext uri="{BB962C8B-B14F-4D97-AF65-F5344CB8AC3E}">
        <p14:creationId xmlns:p14="http://schemas.microsoft.com/office/powerpoint/2010/main" val="2916816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hr-HR"/>
              <a:t>Uredite stil naslova matrice</a:t>
            </a:r>
          </a:p>
        </p:txBody>
      </p:sp>
    </p:spTree>
    <p:extLst>
      <p:ext uri="{BB962C8B-B14F-4D97-AF65-F5344CB8AC3E}">
        <p14:creationId xmlns:p14="http://schemas.microsoft.com/office/powerpoint/2010/main" val="41001154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1020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hr-HR"/>
              <a:t>Uredite stil naslova matrice</a:t>
            </a: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Tree>
    <p:extLst>
      <p:ext uri="{BB962C8B-B14F-4D97-AF65-F5344CB8AC3E}">
        <p14:creationId xmlns:p14="http://schemas.microsoft.com/office/powerpoint/2010/main" val="3394197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pn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1.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1.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image" Target="../media/image1.png"/><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1026" name="Picture 18" descr="D:\nicks computer\new global series again!!!\global09\global09_txt.jpg">
            <a:extLst>
              <a:ext uri="{FF2B5EF4-FFF2-40B4-BE49-F238E27FC236}">
                <a16:creationId xmlns:a16="http://schemas.microsoft.com/office/drawing/2014/main" id="{3CBEE5B3-B4EB-C15E-BDD0-50B4A7DFF16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B9805F55-9E09-07FE-71D0-D50A19614E49}"/>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38E45EE8-41E8-1B18-ADB8-7EA18AB81B9C}"/>
              </a:ext>
            </a:extLst>
          </p:cNvPr>
          <p:cNvSpPr txBox="1">
            <a:spLocks/>
          </p:cNvSpPr>
          <p:nvPr/>
        </p:nvSpPr>
        <p:spPr bwMode="auto">
          <a:xfrm>
            <a:off x="0" y="549275"/>
            <a:ext cx="7596188" cy="457200"/>
          </a:xfrm>
          <a:prstGeom prst="rect">
            <a:avLst/>
          </a:prstGeom>
          <a:noFill/>
          <a:ln>
            <a:noFill/>
          </a:ln>
        </p:spPr>
        <p:txBody>
          <a:bodyPr lIns="82351" tIns="16211" rIns="82351" bIns="16211"/>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488" r:id="rId1"/>
    <p:sldLayoutId id="2147486489" r:id="rId2"/>
    <p:sldLayoutId id="2147486490" r:id="rId3"/>
    <p:sldLayoutId id="2147486491" r:id="rId4"/>
    <p:sldLayoutId id="2147486492" r:id="rId5"/>
    <p:sldLayoutId id="2147486493" r:id="rId6"/>
    <p:sldLayoutId id="2147486494" r:id="rId7"/>
    <p:sldLayoutId id="2147486495" r:id="rId8"/>
    <p:sldLayoutId id="2147486496" r:id="rId9"/>
    <p:sldLayoutId id="2147486497" r:id="rId10"/>
    <p:sldLayoutId id="2147486498" r:id="rId11"/>
    <p:sldLayoutId id="2147486499" r:id="rId12"/>
    <p:sldLayoutId id="2147486500"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2050" name="Picture 16" descr="D:\nicks computer\new global series again!!!\global09\global09_title.jpg">
            <a:extLst>
              <a:ext uri="{FF2B5EF4-FFF2-40B4-BE49-F238E27FC236}">
                <a16:creationId xmlns:a16="http://schemas.microsoft.com/office/drawing/2014/main" id="{B48E39D3-C814-D926-C178-2CFB01EDB96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268E706D-49BA-3895-C623-0E6BD8187037}"/>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6" name="Rectangle 5">
            <a:extLst>
              <a:ext uri="{FF2B5EF4-FFF2-40B4-BE49-F238E27FC236}">
                <a16:creationId xmlns:a16="http://schemas.microsoft.com/office/drawing/2014/main" id="{0B6E4C76-A0C7-6346-53ED-2CFCA6522B01}"/>
              </a:ext>
            </a:extLst>
          </p:cNvPr>
          <p:cNvSpPr>
            <a:spLocks noGrp="1" noChangeArrowheads="1"/>
          </p:cNvSpPr>
          <p:nvPr>
            <p:ph type="dt" sz="half" idx="2"/>
          </p:nvPr>
        </p:nvSpPr>
        <p:spPr bwMode="auto">
          <a:xfrm>
            <a:off x="0" y="6494463"/>
            <a:ext cx="1166813" cy="363537"/>
          </a:xfrm>
          <a:prstGeom prst="rect">
            <a:avLst/>
          </a:prstGeom>
          <a:noFill/>
          <a:ln>
            <a:noFill/>
          </a:ln>
        </p:spPr>
        <p:txBody>
          <a:bodyPr vert="horz" wrap="square" lIns="82345" tIns="41173" rIns="82345" bIns="41173" numCol="1" anchor="t" anchorCtr="0" compatLnSpc="1">
            <a:prstTxWarp prst="textNoShape">
              <a:avLst/>
            </a:prstTxWarp>
          </a:bodyPr>
          <a:lstStyle>
            <a:lvl1pPr eaLnBrk="1" hangingPunct="1">
              <a:defRPr sz="2200">
                <a:latin typeface="Arial" charset="0"/>
              </a:defRPr>
            </a:lvl1pPr>
          </a:lstStyle>
          <a:p>
            <a:pPr>
              <a:defRPr/>
            </a:pPr>
            <a:endParaRPr lang="sr-Latn-CS" altLang="sr-Latn-RS"/>
          </a:p>
        </p:txBody>
      </p:sp>
      <p:sp>
        <p:nvSpPr>
          <p:cNvPr id="7" name="Rectangle 6">
            <a:extLst>
              <a:ext uri="{FF2B5EF4-FFF2-40B4-BE49-F238E27FC236}">
                <a16:creationId xmlns:a16="http://schemas.microsoft.com/office/drawing/2014/main" id="{6D2A625E-B55C-FE11-1A17-113011437C5C}"/>
              </a:ext>
            </a:extLst>
          </p:cNvPr>
          <p:cNvSpPr>
            <a:spLocks noGrp="1" noChangeArrowheads="1"/>
          </p:cNvSpPr>
          <p:nvPr>
            <p:ph type="ftr" sz="quarter" idx="3"/>
          </p:nvPr>
        </p:nvSpPr>
        <p:spPr bwMode="auto">
          <a:xfrm>
            <a:off x="2676525" y="6481763"/>
            <a:ext cx="6467475" cy="376237"/>
          </a:xfrm>
          <a:prstGeom prst="rect">
            <a:avLst/>
          </a:prstGeom>
          <a:noFill/>
          <a:ln>
            <a:noFill/>
          </a:ln>
        </p:spPr>
        <p:txBody>
          <a:bodyPr vert="horz" wrap="square" lIns="82345" tIns="41173" rIns="82345" bIns="41173" numCol="1" anchor="t" anchorCtr="0" compatLnSpc="1">
            <a:prstTxWarp prst="textNoShape">
              <a:avLst/>
            </a:prstTxWarp>
          </a:bodyPr>
          <a:lstStyle>
            <a:lvl1pPr algn="r" eaLnBrk="1" hangingPunct="1">
              <a:defRPr sz="2200">
                <a:latin typeface="Arial" charset="0"/>
              </a:defRPr>
            </a:lvl1pPr>
          </a:lstStyle>
          <a:p>
            <a:pPr>
              <a:defRPr/>
            </a:pPr>
            <a:endParaRPr lang="sr-Latn-CS" altLang="sr-Latn-RS"/>
          </a:p>
        </p:txBody>
      </p:sp>
    </p:spTree>
  </p:cSld>
  <p:clrMap bg1="lt1" tx1="dk1" bg2="lt2" tx2="dk2" accent1="accent1" accent2="accent2" accent3="accent3" accent4="accent4" accent5="accent5" accent6="accent6" hlink="hlink" folHlink="folHlink"/>
  <p:sldLayoutIdLst>
    <p:sldLayoutId id="2147486501" r:id="rId1"/>
    <p:sldLayoutId id="2147486502" r:id="rId2"/>
    <p:sldLayoutId id="2147486503" r:id="rId3"/>
    <p:sldLayoutId id="2147486504" r:id="rId4"/>
    <p:sldLayoutId id="2147486505" r:id="rId5"/>
    <p:sldLayoutId id="2147486506" r:id="rId6"/>
    <p:sldLayoutId id="2147486507" r:id="rId7"/>
    <p:sldLayoutId id="2147486508" r:id="rId8"/>
    <p:sldLayoutId id="2147486509" r:id="rId9"/>
    <p:sldLayoutId id="2147486510" r:id="rId10"/>
    <p:sldLayoutId id="2147486511" r:id="rId11"/>
    <p:sldLayoutId id="2147486590" r:id="rId12"/>
    <p:sldLayoutId id="2147486591"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3074" name="Picture 18" descr="D:\nicks computer\new global series again!!!\global09\global09_txt.jpg">
            <a:extLst>
              <a:ext uri="{FF2B5EF4-FFF2-40B4-BE49-F238E27FC236}">
                <a16:creationId xmlns:a16="http://schemas.microsoft.com/office/drawing/2014/main" id="{9FD785D9-03F6-4968-1721-80C7C51895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8575"/>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FBDE39CC-F149-D703-6EFF-F86C29D39279}"/>
              </a:ext>
            </a:extLst>
          </p:cNvPr>
          <p:cNvSpPr txBox="1">
            <a:spLocks/>
          </p:cNvSpPr>
          <p:nvPr/>
        </p:nvSpPr>
        <p:spPr bwMode="auto">
          <a:xfrm>
            <a:off x="0" y="549275"/>
            <a:ext cx="7596188" cy="457200"/>
          </a:xfrm>
          <a:prstGeom prst="rect">
            <a:avLst/>
          </a:prstGeom>
          <a:noFill/>
          <a:ln>
            <a:noFill/>
          </a:ln>
        </p:spPr>
        <p:txBody>
          <a:bodyPr lIns="82340" tIns="16209" rIns="82340" bIns="16209"/>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
        <p:nvSpPr>
          <p:cNvPr id="3076" name="Rectangle 3">
            <a:extLst>
              <a:ext uri="{FF2B5EF4-FFF2-40B4-BE49-F238E27FC236}">
                <a16:creationId xmlns:a16="http://schemas.microsoft.com/office/drawing/2014/main" id="{23E02209-0B01-1D34-0D72-C6D28CF1B92F}"/>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3" tIns="45711" rIns="91423" bIns="45711"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Tree>
  </p:cSld>
  <p:clrMap bg1="lt1" tx1="dk1" bg2="lt2" tx2="dk2" accent1="accent1" accent2="accent2" accent3="accent3" accent4="accent4" accent5="accent5" accent6="accent6" hlink="hlink" folHlink="folHlink"/>
  <p:sldLayoutIdLst>
    <p:sldLayoutId id="2147486512" r:id="rId1"/>
    <p:sldLayoutId id="2147486513" r:id="rId2"/>
    <p:sldLayoutId id="2147486514" r:id="rId3"/>
    <p:sldLayoutId id="2147486515" r:id="rId4"/>
    <p:sldLayoutId id="2147486516" r:id="rId5"/>
    <p:sldLayoutId id="2147486517" r:id="rId6"/>
    <p:sldLayoutId id="2147486518" r:id="rId7"/>
    <p:sldLayoutId id="2147486519" r:id="rId8"/>
    <p:sldLayoutId id="2147486520" r:id="rId9"/>
    <p:sldLayoutId id="2147486521" r:id="rId10"/>
    <p:sldLayoutId id="2147486522" r:id="rId11"/>
    <p:sldLayoutId id="2147486523" r:id="rId12"/>
    <p:sldLayoutId id="2147486524"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4098" name="Picture 18" descr="D:\nicks computer\new global series again!!!\global09\global09_txt.jpg">
            <a:extLst>
              <a:ext uri="{FF2B5EF4-FFF2-40B4-BE49-F238E27FC236}">
                <a16:creationId xmlns:a16="http://schemas.microsoft.com/office/drawing/2014/main" id="{C42D0E7D-E894-01D2-4F00-6CC702BF9B9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F53EFA1E-5D2E-585C-C234-7A939831085F}"/>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FD77D0A9-725A-2685-3E14-B54BCDC7AE99}"/>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525" r:id="rId1"/>
    <p:sldLayoutId id="2147486526" r:id="rId2"/>
    <p:sldLayoutId id="2147486527" r:id="rId3"/>
    <p:sldLayoutId id="2147486528" r:id="rId4"/>
    <p:sldLayoutId id="2147486529" r:id="rId5"/>
    <p:sldLayoutId id="2147486530" r:id="rId6"/>
    <p:sldLayoutId id="2147486531" r:id="rId7"/>
    <p:sldLayoutId id="2147486532" r:id="rId8"/>
    <p:sldLayoutId id="2147486533" r:id="rId9"/>
    <p:sldLayoutId id="2147486534" r:id="rId10"/>
    <p:sldLayoutId id="2147486535" r:id="rId11"/>
    <p:sldLayoutId id="2147486536" r:id="rId12"/>
    <p:sldLayoutId id="2147486537"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5122" name="Picture 18" descr="D:\nicks computer\new global series again!!!\global09\global09_txt.jpg">
            <a:extLst>
              <a:ext uri="{FF2B5EF4-FFF2-40B4-BE49-F238E27FC236}">
                <a16:creationId xmlns:a16="http://schemas.microsoft.com/office/drawing/2014/main" id="{C75189C5-C92F-EB5E-AEF3-62D0B1D6654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a:extLst>
              <a:ext uri="{FF2B5EF4-FFF2-40B4-BE49-F238E27FC236}">
                <a16:creationId xmlns:a16="http://schemas.microsoft.com/office/drawing/2014/main" id="{8AEC61C3-09AC-ABB8-8205-1766FAF8B361}"/>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E1F1ED9C-CE3F-D1D8-5604-699CABE8CACB}"/>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538" r:id="rId1"/>
    <p:sldLayoutId id="2147486539" r:id="rId2"/>
    <p:sldLayoutId id="2147486540" r:id="rId3"/>
    <p:sldLayoutId id="2147486541" r:id="rId4"/>
    <p:sldLayoutId id="2147486542" r:id="rId5"/>
    <p:sldLayoutId id="2147486543" r:id="rId6"/>
    <p:sldLayoutId id="2147486544" r:id="rId7"/>
    <p:sldLayoutId id="2147486545" r:id="rId8"/>
    <p:sldLayoutId id="2147486546" r:id="rId9"/>
    <p:sldLayoutId id="2147486547" r:id="rId10"/>
    <p:sldLayoutId id="2147486548" r:id="rId11"/>
    <p:sldLayoutId id="2147486549" r:id="rId12"/>
    <p:sldLayoutId id="2147486550"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6146" name="Picture 18" descr="D:\nicks computer\new global series again!!!\global09\global09_txt.jpg">
            <a:extLst>
              <a:ext uri="{FF2B5EF4-FFF2-40B4-BE49-F238E27FC236}">
                <a16:creationId xmlns:a16="http://schemas.microsoft.com/office/drawing/2014/main" id="{3BC6BC63-31FF-3F01-BC50-8EF71B5E723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0B3D8953-EA47-D5C3-E5CC-416B99D797C5}"/>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A04A1A07-AB0B-E821-2164-DBCE0808BF7B}"/>
              </a:ext>
            </a:extLst>
          </p:cNvPr>
          <p:cNvSpPr txBox="1">
            <a:spLocks/>
          </p:cNvSpPr>
          <p:nvPr/>
        </p:nvSpPr>
        <p:spPr bwMode="auto">
          <a:xfrm>
            <a:off x="0" y="549275"/>
            <a:ext cx="7596188" cy="457200"/>
          </a:xfrm>
          <a:prstGeom prst="rect">
            <a:avLst/>
          </a:prstGeom>
          <a:noFill/>
          <a:ln>
            <a:noFill/>
          </a:ln>
        </p:spPr>
        <p:txBody>
          <a:bodyPr lIns="82351" tIns="16211" rIns="82351" bIns="16211"/>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defRPr/>
            </a:pPr>
            <a:endParaRPr lang="x-none" alt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551" r:id="rId1"/>
    <p:sldLayoutId id="2147486552" r:id="rId2"/>
    <p:sldLayoutId id="2147486553" r:id="rId3"/>
    <p:sldLayoutId id="2147486554" r:id="rId4"/>
    <p:sldLayoutId id="2147486555" r:id="rId5"/>
    <p:sldLayoutId id="2147486556" r:id="rId6"/>
    <p:sldLayoutId id="2147486557" r:id="rId7"/>
    <p:sldLayoutId id="2147486558" r:id="rId8"/>
    <p:sldLayoutId id="2147486559" r:id="rId9"/>
    <p:sldLayoutId id="2147486560" r:id="rId10"/>
    <p:sldLayoutId id="2147486561" r:id="rId11"/>
    <p:sldLayoutId id="2147486562" r:id="rId12"/>
    <p:sldLayoutId id="2147486563" r:id="rId13"/>
  </p:sldLayoutIdLst>
  <p:transition/>
  <p:hf hdr="0" ftr="0"/>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7170" name="Picture 18" descr="D:\nicks computer\new global series again!!!\global09\global09_txt.jpg">
            <a:extLst>
              <a:ext uri="{FF2B5EF4-FFF2-40B4-BE49-F238E27FC236}">
                <a16:creationId xmlns:a16="http://schemas.microsoft.com/office/drawing/2014/main" id="{F2328FCB-DA87-F3DD-30E1-196AE03DC6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E9BF235F-8D87-3BC0-8B1C-04DCC447DE95}"/>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31E500C7-3AB4-690B-392D-1773935E2237}"/>
              </a:ext>
            </a:extLst>
          </p:cNvPr>
          <p:cNvSpPr txBox="1">
            <a:spLocks/>
          </p:cNvSpPr>
          <p:nvPr/>
        </p:nvSpPr>
        <p:spPr bwMode="auto">
          <a:xfrm>
            <a:off x="0" y="549275"/>
            <a:ext cx="7596188" cy="457200"/>
          </a:xfrm>
          <a:prstGeom prst="rect">
            <a:avLst/>
          </a:prstGeom>
          <a:noFill/>
          <a:ln>
            <a:noFill/>
          </a:ln>
        </p:spPr>
        <p:txBody>
          <a:bodyPr lIns="82351" tIns="16211" rIns="82351" bIns="16211"/>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564" r:id="rId1"/>
    <p:sldLayoutId id="2147486565" r:id="rId2"/>
    <p:sldLayoutId id="2147486566" r:id="rId3"/>
    <p:sldLayoutId id="2147486567" r:id="rId4"/>
    <p:sldLayoutId id="2147486568" r:id="rId5"/>
    <p:sldLayoutId id="2147486569" r:id="rId6"/>
    <p:sldLayoutId id="2147486570" r:id="rId7"/>
    <p:sldLayoutId id="2147486571" r:id="rId8"/>
    <p:sldLayoutId id="2147486572" r:id="rId9"/>
    <p:sldLayoutId id="2147486573" r:id="rId10"/>
    <p:sldLayoutId id="2147486574" r:id="rId11"/>
    <p:sldLayoutId id="2147486575" r:id="rId12"/>
    <p:sldLayoutId id="2147486576"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folHlink"/>
        </a:solidFill>
        <a:effectLst/>
      </p:bgPr>
    </p:bg>
    <p:spTree>
      <p:nvGrpSpPr>
        <p:cNvPr id="1" name=""/>
        <p:cNvGrpSpPr/>
        <p:nvPr/>
      </p:nvGrpSpPr>
      <p:grpSpPr>
        <a:xfrm>
          <a:off x="0" y="0"/>
          <a:ext cx="0" cy="0"/>
          <a:chOff x="0" y="0"/>
          <a:chExt cx="0" cy="0"/>
        </a:xfrm>
      </p:grpSpPr>
      <p:pic>
        <p:nvPicPr>
          <p:cNvPr id="8194" name="Picture 18" descr="D:\nicks computer\new global series again!!!\global09\global09_txt.jpg">
            <a:extLst>
              <a:ext uri="{FF2B5EF4-FFF2-40B4-BE49-F238E27FC236}">
                <a16:creationId xmlns:a16="http://schemas.microsoft.com/office/drawing/2014/main" id="{1F02CA53-EEF1-E5F7-D659-B41879D47C4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79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a:extLst>
              <a:ext uri="{FF2B5EF4-FFF2-40B4-BE49-F238E27FC236}">
                <a16:creationId xmlns:a16="http://schemas.microsoft.com/office/drawing/2014/main" id="{4D8D29AA-83E2-A792-9266-171D4D7C7F83}"/>
              </a:ext>
            </a:extLst>
          </p:cNvPr>
          <p:cNvSpPr>
            <a:spLocks noGrp="1" noChangeArrowheads="1"/>
          </p:cNvSpPr>
          <p:nvPr>
            <p:ph type="body" idx="1"/>
          </p:nvPr>
        </p:nvSpPr>
        <p:spPr bwMode="auto">
          <a:xfrm>
            <a:off x="236538" y="1577975"/>
            <a:ext cx="8694737"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9" name="Title 1">
            <a:extLst>
              <a:ext uri="{FF2B5EF4-FFF2-40B4-BE49-F238E27FC236}">
                <a16:creationId xmlns:a16="http://schemas.microsoft.com/office/drawing/2014/main" id="{4B2B93D9-62C0-CFF3-C0A1-EA683E1E078F}"/>
              </a:ext>
            </a:extLst>
          </p:cNvPr>
          <p:cNvSpPr txBox="1">
            <a:spLocks/>
          </p:cNvSpPr>
          <p:nvPr/>
        </p:nvSpPr>
        <p:spPr bwMode="auto">
          <a:xfrm>
            <a:off x="0" y="549275"/>
            <a:ext cx="7596188" cy="457200"/>
          </a:xfrm>
          <a:prstGeom prst="rect">
            <a:avLst/>
          </a:prstGeom>
          <a:noFill/>
          <a:ln>
            <a:noFill/>
          </a:ln>
        </p:spPr>
        <p:txBody>
          <a:bodyPr lIns="82351" tIns="16211" rIns="82351" bIns="16211"/>
          <a:lstStyle>
            <a:lvl1pPr>
              <a:defRPr>
                <a:solidFill>
                  <a:schemeClr val="tx1"/>
                </a:solidFill>
                <a:latin typeface="Arial" charset="0"/>
              </a:defRPr>
            </a:lvl1pPr>
            <a:lvl2pPr marL="668338" indent="-257175">
              <a:defRPr>
                <a:solidFill>
                  <a:schemeClr val="tx1"/>
                </a:solidFill>
                <a:latin typeface="Arial" charset="0"/>
              </a:defRPr>
            </a:lvl2pPr>
            <a:lvl3pPr marL="1028700" indent="-204788">
              <a:defRPr>
                <a:solidFill>
                  <a:schemeClr val="tx1"/>
                </a:solidFill>
                <a:latin typeface="Arial" charset="0"/>
              </a:defRPr>
            </a:lvl3pPr>
            <a:lvl4pPr marL="1441450" indent="-206375">
              <a:defRPr>
                <a:solidFill>
                  <a:schemeClr val="tx1"/>
                </a:solidFill>
                <a:latin typeface="Arial" charset="0"/>
              </a:defRPr>
            </a:lvl4pPr>
            <a:lvl5pPr marL="1852613" indent="-206375">
              <a:defRPr>
                <a:solidFill>
                  <a:schemeClr val="tx1"/>
                </a:solidFill>
                <a:latin typeface="Arial" charset="0"/>
              </a:defRPr>
            </a:lvl5pPr>
            <a:lvl6pPr marL="2309813" indent="-206375" fontAlgn="base">
              <a:spcBef>
                <a:spcPct val="0"/>
              </a:spcBef>
              <a:spcAft>
                <a:spcPct val="0"/>
              </a:spcAft>
              <a:defRPr>
                <a:solidFill>
                  <a:schemeClr val="tx1"/>
                </a:solidFill>
                <a:latin typeface="Arial" charset="0"/>
              </a:defRPr>
            </a:lvl6pPr>
            <a:lvl7pPr marL="2767013" indent="-206375" fontAlgn="base">
              <a:spcBef>
                <a:spcPct val="0"/>
              </a:spcBef>
              <a:spcAft>
                <a:spcPct val="0"/>
              </a:spcAft>
              <a:defRPr>
                <a:solidFill>
                  <a:schemeClr val="tx1"/>
                </a:solidFill>
                <a:latin typeface="Arial" charset="0"/>
              </a:defRPr>
            </a:lvl7pPr>
            <a:lvl8pPr marL="3224213" indent="-206375" fontAlgn="base">
              <a:spcBef>
                <a:spcPct val="0"/>
              </a:spcBef>
              <a:spcAft>
                <a:spcPct val="0"/>
              </a:spcAft>
              <a:defRPr>
                <a:solidFill>
                  <a:schemeClr val="tx1"/>
                </a:solidFill>
                <a:latin typeface="Arial" charset="0"/>
              </a:defRPr>
            </a:lvl8pPr>
            <a:lvl9pPr marL="3681413" indent="-206375" fontAlgn="base">
              <a:spcBef>
                <a:spcPct val="0"/>
              </a:spcBef>
              <a:spcAft>
                <a:spcPct val="0"/>
              </a:spcAft>
              <a:defRPr>
                <a:solidFill>
                  <a:schemeClr val="tx1"/>
                </a:solidFill>
                <a:latin typeface="Arial" charset="0"/>
              </a:defRPr>
            </a:lvl9pPr>
          </a:lstStyle>
          <a:p>
            <a:pPr>
              <a:defRPr/>
            </a:pPr>
            <a:endParaRPr lang="x-none" sz="2500" b="1">
              <a:solidFill>
                <a:srgbClr val="F2F2F2"/>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6577" r:id="rId1"/>
    <p:sldLayoutId id="2147486578" r:id="rId2"/>
    <p:sldLayoutId id="2147486579" r:id="rId3"/>
    <p:sldLayoutId id="2147486580" r:id="rId4"/>
    <p:sldLayoutId id="2147486581" r:id="rId5"/>
    <p:sldLayoutId id="2147486582" r:id="rId6"/>
    <p:sldLayoutId id="2147486583" r:id="rId7"/>
    <p:sldLayoutId id="2147486584" r:id="rId8"/>
    <p:sldLayoutId id="2147486585" r:id="rId9"/>
    <p:sldLayoutId id="2147486586" r:id="rId10"/>
    <p:sldLayoutId id="2147486587" r:id="rId11"/>
    <p:sldLayoutId id="2147486588" r:id="rId12"/>
    <p:sldLayoutId id="2147486589" r:id="rId13"/>
  </p:sldLayoutIdLst>
  <p:txStyles>
    <p:titleStyle>
      <a:lvl1pPr algn="l" rtl="0" eaLnBrk="0" fontAlgn="base" hangingPunct="0">
        <a:spcBef>
          <a:spcPct val="0"/>
        </a:spcBef>
        <a:spcAft>
          <a:spcPct val="0"/>
        </a:spcAft>
        <a:defRPr sz="3700">
          <a:solidFill>
            <a:schemeClr val="tx2"/>
          </a:solidFill>
          <a:latin typeface="+mj-lt"/>
          <a:ea typeface="+mj-ea"/>
          <a:cs typeface="+mj-cs"/>
        </a:defRPr>
      </a:lvl1pPr>
      <a:lvl2pPr algn="l" rtl="0" eaLnBrk="0" fontAlgn="base" hangingPunct="0">
        <a:spcBef>
          <a:spcPct val="0"/>
        </a:spcBef>
        <a:spcAft>
          <a:spcPct val="0"/>
        </a:spcAft>
        <a:defRPr sz="3700">
          <a:solidFill>
            <a:schemeClr val="tx2"/>
          </a:solidFill>
          <a:latin typeface="Arial" charset="0"/>
        </a:defRPr>
      </a:lvl2pPr>
      <a:lvl3pPr algn="l" rtl="0" eaLnBrk="0" fontAlgn="base" hangingPunct="0">
        <a:spcBef>
          <a:spcPct val="0"/>
        </a:spcBef>
        <a:spcAft>
          <a:spcPct val="0"/>
        </a:spcAft>
        <a:defRPr sz="3700">
          <a:solidFill>
            <a:schemeClr val="tx2"/>
          </a:solidFill>
          <a:latin typeface="Arial" charset="0"/>
        </a:defRPr>
      </a:lvl3pPr>
      <a:lvl4pPr algn="l" rtl="0" eaLnBrk="0" fontAlgn="base" hangingPunct="0">
        <a:spcBef>
          <a:spcPct val="0"/>
        </a:spcBef>
        <a:spcAft>
          <a:spcPct val="0"/>
        </a:spcAft>
        <a:defRPr sz="3700">
          <a:solidFill>
            <a:schemeClr val="tx2"/>
          </a:solidFill>
          <a:latin typeface="Arial" charset="0"/>
        </a:defRPr>
      </a:lvl4pPr>
      <a:lvl5pPr algn="l" rtl="0" eaLnBrk="0" fontAlgn="base" hangingPunct="0">
        <a:spcBef>
          <a:spcPct val="0"/>
        </a:spcBef>
        <a:spcAft>
          <a:spcPct val="0"/>
        </a:spcAft>
        <a:defRPr sz="3700">
          <a:solidFill>
            <a:schemeClr val="tx2"/>
          </a:solidFill>
          <a:latin typeface="Arial" charset="0"/>
        </a:defRPr>
      </a:lvl5pPr>
      <a:lvl6pPr marL="457200" algn="l" rtl="0" eaLnBrk="0" fontAlgn="base" hangingPunct="0">
        <a:spcBef>
          <a:spcPct val="0"/>
        </a:spcBef>
        <a:spcAft>
          <a:spcPct val="0"/>
        </a:spcAft>
        <a:defRPr sz="3700">
          <a:solidFill>
            <a:schemeClr val="tx2"/>
          </a:solidFill>
          <a:latin typeface="Arial" charset="0"/>
        </a:defRPr>
      </a:lvl6pPr>
      <a:lvl7pPr marL="914400" algn="l" rtl="0" eaLnBrk="0" fontAlgn="base" hangingPunct="0">
        <a:spcBef>
          <a:spcPct val="0"/>
        </a:spcBef>
        <a:spcAft>
          <a:spcPct val="0"/>
        </a:spcAft>
        <a:defRPr sz="3700">
          <a:solidFill>
            <a:schemeClr val="tx2"/>
          </a:solidFill>
          <a:latin typeface="Arial" charset="0"/>
        </a:defRPr>
      </a:lvl7pPr>
      <a:lvl8pPr marL="1371600" algn="l" rtl="0" eaLnBrk="0" fontAlgn="base" hangingPunct="0">
        <a:spcBef>
          <a:spcPct val="0"/>
        </a:spcBef>
        <a:spcAft>
          <a:spcPct val="0"/>
        </a:spcAft>
        <a:defRPr sz="3700">
          <a:solidFill>
            <a:schemeClr val="tx2"/>
          </a:solidFill>
          <a:latin typeface="Arial" charset="0"/>
        </a:defRPr>
      </a:lvl8pPr>
      <a:lvl9pPr marL="1828800" algn="l" rtl="0" eaLnBrk="0" fontAlgn="base" hangingPunct="0">
        <a:spcBef>
          <a:spcPct val="0"/>
        </a:spcBef>
        <a:spcAft>
          <a:spcPct val="0"/>
        </a:spcAft>
        <a:defRPr sz="3700">
          <a:solidFill>
            <a:schemeClr val="tx2"/>
          </a:solidFill>
          <a:latin typeface="Arial"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100">
          <a:solidFill>
            <a:schemeClr val="tx1"/>
          </a:solidFill>
          <a:latin typeface="+mn-lt"/>
        </a:defRPr>
      </a:lvl2pPr>
      <a:lvl3pPr marL="1143000" indent="-228600" algn="l" rtl="0" eaLnBrk="0" fontAlgn="base" hangingPunct="0">
        <a:spcBef>
          <a:spcPct val="20000"/>
        </a:spcBef>
        <a:spcAft>
          <a:spcPct val="0"/>
        </a:spcAft>
        <a:buChar char="•"/>
        <a:defRPr sz="19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6.xml.rels><?xml version="1.0" encoding="UTF-8" standalone="yes"?>
<Relationships xmlns="http://schemas.openxmlformats.org/package/2006/relationships"><Relationship Id="rId3" Type="http://schemas.openxmlformats.org/officeDocument/2006/relationships/hyperlink" Target="https://www.kzz.hr/" TargetMode="External"/><Relationship Id="rId2" Type="http://schemas.openxmlformats.org/officeDocument/2006/relationships/hyperlink" Target="tel:+385" TargetMode="External"/><Relationship Id="rId1" Type="http://schemas.openxmlformats.org/officeDocument/2006/relationships/slideLayout" Target="../slideLayouts/slideLayout2.xml"/><Relationship Id="rId5" Type="http://schemas.openxmlformats.org/officeDocument/2006/relationships/hyperlink" Target="https://kzz.hr/pristup-informacijama" TargetMode="External"/><Relationship Id="rId4" Type="http://schemas.openxmlformats.org/officeDocument/2006/relationships/hyperlink" Target="https://www.youtube.com/user/zagorjeh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1.bin"/><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2.bin"/><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9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9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5.bin"/><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16" descr="D:\nicks computer\new global series again!!!\global09\global09_title.jpg">
            <a:extLst>
              <a:ext uri="{FF2B5EF4-FFF2-40B4-BE49-F238E27FC236}">
                <a16:creationId xmlns:a16="http://schemas.microsoft.com/office/drawing/2014/main" id="{BD9670D3-673F-F536-4123-4A35B86E1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4288"/>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a:extLst>
              <a:ext uri="{FF2B5EF4-FFF2-40B4-BE49-F238E27FC236}">
                <a16:creationId xmlns:a16="http://schemas.microsoft.com/office/drawing/2014/main" id="{4CACFF36-3220-300C-E3EE-B14F93AFBA72}"/>
              </a:ext>
            </a:extLst>
          </p:cNvPr>
          <p:cNvSpPr>
            <a:spLocks noGrp="1" noChangeArrowheads="1"/>
          </p:cNvSpPr>
          <p:nvPr>
            <p:ph type="ctrTitle"/>
          </p:nvPr>
        </p:nvSpPr>
        <p:spPr bwMode="auto">
          <a:xfrm>
            <a:off x="179388" y="3716338"/>
            <a:ext cx="8785225" cy="2520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hr-HR" altLang="sr-Latn-RS" sz="3600" b="1">
                <a:solidFill>
                  <a:srgbClr val="000000"/>
                </a:solidFill>
                <a:latin typeface="Times New Roman" panose="02020603050405020304" pitchFamily="18" charset="0"/>
              </a:rPr>
              <a:t>POLUGODIŠNJI IZVJEŠTAJ O IZVRŠENJU  PRORAČUNA ZA 2022. G.</a:t>
            </a:r>
            <a:r>
              <a:rPr lang="hr-HR" altLang="sr-Latn-RS" sz="3600" b="1">
                <a:latin typeface="Times New Roman" panose="02020603050405020304" pitchFamily="18" charset="0"/>
              </a:rPr>
              <a:t> </a:t>
            </a:r>
            <a:br>
              <a:rPr lang="hr-HR" altLang="sr-Latn-RS" sz="4000" b="1">
                <a:latin typeface="Times New Roman" panose="02020603050405020304" pitchFamily="18" charset="0"/>
              </a:rPr>
            </a:br>
            <a:endParaRPr lang="hr-HR" altLang="sr-Latn-RS" sz="4000" b="1">
              <a:latin typeface="Times New Roman" panose="02020603050405020304" pitchFamily="18" charset="0"/>
            </a:endParaRPr>
          </a:p>
        </p:txBody>
      </p:sp>
      <p:sp>
        <p:nvSpPr>
          <p:cNvPr id="12292" name="Rectangle 3">
            <a:extLst>
              <a:ext uri="{FF2B5EF4-FFF2-40B4-BE49-F238E27FC236}">
                <a16:creationId xmlns:a16="http://schemas.microsoft.com/office/drawing/2014/main" id="{8318CB64-9A54-9B92-A9AA-9E8C63718113}"/>
              </a:ext>
            </a:extLst>
          </p:cNvPr>
          <p:cNvSpPr>
            <a:spLocks noGrp="1" noChangeArrowheads="1"/>
          </p:cNvSpPr>
          <p:nvPr>
            <p:ph type="subTitle" idx="1"/>
          </p:nvPr>
        </p:nvSpPr>
        <p:spPr>
          <a:xfrm>
            <a:off x="179388" y="6237288"/>
            <a:ext cx="8640762" cy="431800"/>
          </a:xfrm>
        </p:spPr>
        <p:txBody>
          <a:bodyPr/>
          <a:lstStyle/>
          <a:p>
            <a:pPr algn="l">
              <a:lnSpc>
                <a:spcPct val="80000"/>
              </a:lnSpc>
            </a:pPr>
            <a:r>
              <a:rPr lang="hr-HR" altLang="sr-Latn-RS" sz="1600" b="1">
                <a:latin typeface="Times New Roman" panose="02020603050405020304" pitchFamily="18" charset="0"/>
                <a:cs typeface="Times New Roman" panose="02020603050405020304" pitchFamily="18" charset="0"/>
              </a:rPr>
              <a:t>RUJAN 2022. </a:t>
            </a:r>
            <a:r>
              <a:rPr lang="hr-HR" altLang="sr-Latn-RS" sz="1600" b="1"/>
              <a:t>					</a:t>
            </a:r>
            <a:r>
              <a:rPr lang="hr-HR" altLang="sr-Latn-RS" sz="2000" b="1" i="1">
                <a:latin typeface="Times New Roman" panose="02020603050405020304" pitchFamily="18" charset="0"/>
                <a:cs typeface="Times New Roman" panose="02020603050405020304" pitchFamily="18" charset="0"/>
              </a:rPr>
              <a:t>VODIČ  ZA GRAĐANE</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slov 1">
            <a:extLst>
              <a:ext uri="{FF2B5EF4-FFF2-40B4-BE49-F238E27FC236}">
                <a16:creationId xmlns:a16="http://schemas.microsoft.com/office/drawing/2014/main" id="{18084DF3-45ED-3264-4203-19FDF60EA0E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
        <p:nvSpPr>
          <p:cNvPr id="3" name="Rezervirano mjesto sadržaja 2">
            <a:extLst>
              <a:ext uri="{FF2B5EF4-FFF2-40B4-BE49-F238E27FC236}">
                <a16:creationId xmlns:a16="http://schemas.microsoft.com/office/drawing/2014/main" id="{7358F393-BFCD-8AAB-3F1E-B1057786C603}"/>
              </a:ext>
            </a:extLst>
          </p:cNvPr>
          <p:cNvSpPr>
            <a:spLocks noGrp="1"/>
          </p:cNvSpPr>
          <p:nvPr>
            <p:ph sz="half" idx="1"/>
          </p:nvPr>
        </p:nvSpPr>
        <p:spPr>
          <a:xfrm>
            <a:off x="236538" y="1844675"/>
            <a:ext cx="8694737" cy="4819650"/>
          </a:xfrm>
        </p:spPr>
        <p:txBody>
          <a:bodyPr/>
          <a:lstStyle/>
          <a:p>
            <a:pPr>
              <a:buFontTx/>
              <a:buNone/>
              <a:defRPr/>
            </a:pPr>
            <a:r>
              <a:rPr lang="hr-HR" altLang="sr-Latn-RS" sz="1600" b="1" dirty="0">
                <a:solidFill>
                  <a:srgbClr val="000000"/>
                </a:solidFill>
                <a:latin typeface="Times New Roman" panose="02020603050405020304" pitchFamily="18" charset="0"/>
                <a:cs typeface="Times New Roman" panose="02020603050405020304" pitchFamily="18" charset="0"/>
              </a:rPr>
              <a:t>Izvještaj o polugodišnjem izvršenju proračuna sadrži i sljedeće priloge:</a:t>
            </a:r>
          </a:p>
          <a:p>
            <a:pPr>
              <a:lnSpc>
                <a:spcPct val="150000"/>
              </a:lnSpc>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Izvještaj o zaduživanju na domaćem i stranom tržištu novca i kapitala,</a:t>
            </a:r>
          </a:p>
          <a:p>
            <a:pPr>
              <a:lnSpc>
                <a:spcPct val="150000"/>
              </a:lnSpc>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Izvještaj o korištenju proračunske zalihe za razdoblje siječanj – lipanj 2022. godine,</a:t>
            </a:r>
          </a:p>
          <a:p>
            <a:pPr>
              <a:lnSpc>
                <a:spcPct val="150000"/>
              </a:lnSpc>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Izvještaj o danim jamstvima i izdacima po danim jamstvima na 30.06.2022. godine,</a:t>
            </a:r>
          </a:p>
          <a:p>
            <a:pPr>
              <a:lnSpc>
                <a:spcPct val="150000"/>
              </a:lnSpc>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Izvještaj o izvršenim preraspodjelama proračunskih sredstava,</a:t>
            </a:r>
          </a:p>
          <a:p>
            <a:pPr marL="0" indent="0">
              <a:lnSpc>
                <a:spcPct val="150000"/>
              </a:lnSpc>
              <a:buFontTx/>
              <a:buNone/>
              <a:defRPr/>
            </a:pPr>
            <a:r>
              <a:rPr lang="hr-HR" altLang="sr-Latn-RS" sz="1600" dirty="0">
                <a:solidFill>
                  <a:srgbClr val="000000"/>
                </a:solidFill>
                <a:latin typeface="Times New Roman" panose="02020603050405020304" pitchFamily="18" charset="0"/>
                <a:cs typeface="Times New Roman" panose="02020603050405020304" pitchFamily="18" charset="0"/>
              </a:rPr>
              <a:t>  </a:t>
            </a:r>
            <a:endParaRPr lang="hr-HR" altLang="sr-Latn-RS" sz="1600" b="1" dirty="0">
              <a:solidFill>
                <a:srgbClr val="000000"/>
              </a:solidFill>
              <a:latin typeface="Times New Roman" panose="02020603050405020304" pitchFamily="18" charset="0"/>
              <a:cs typeface="Times New Roman" panose="02020603050405020304" pitchFamily="18" charset="0"/>
            </a:endParaRPr>
          </a:p>
          <a:p>
            <a:pPr>
              <a:defRPr/>
            </a:pPr>
            <a:endParaRPr lang="hr-HR" dirty="0"/>
          </a:p>
        </p:txBody>
      </p:sp>
      <p:sp>
        <p:nvSpPr>
          <p:cNvPr id="24580" name="Rezervirano mjesto sadržaja 3">
            <a:extLst>
              <a:ext uri="{FF2B5EF4-FFF2-40B4-BE49-F238E27FC236}">
                <a16:creationId xmlns:a16="http://schemas.microsoft.com/office/drawing/2014/main" id="{A19886EE-393B-4E2C-A2B2-8E20D0A1C4BE}"/>
              </a:ext>
            </a:extLst>
          </p:cNvPr>
          <p:cNvSpPr>
            <a:spLocks noGrp="1" noChangeArrowheads="1"/>
          </p:cNvSpPr>
          <p:nvPr>
            <p:ph sz="half" idx="2"/>
          </p:nvPr>
        </p:nvSpPr>
        <p:spPr>
          <a:xfrm>
            <a:off x="8172450" y="5300663"/>
            <a:ext cx="758825" cy="1363662"/>
          </a:xfrm>
        </p:spPr>
        <p:txBody>
          <a:bodyPr/>
          <a:lstStyle/>
          <a:p>
            <a:endParaRPr lang="sr-Latn-RS" altLang="sr-Latn-R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slov 1">
            <a:extLst>
              <a:ext uri="{FF2B5EF4-FFF2-40B4-BE49-F238E27FC236}">
                <a16:creationId xmlns:a16="http://schemas.microsoft.com/office/drawing/2014/main" id="{D2850266-DDBF-341F-CABE-7E3320DCA84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
        <p:nvSpPr>
          <p:cNvPr id="3" name="Rezervirano mjesto sadržaja 2">
            <a:extLst>
              <a:ext uri="{FF2B5EF4-FFF2-40B4-BE49-F238E27FC236}">
                <a16:creationId xmlns:a16="http://schemas.microsoft.com/office/drawing/2014/main" id="{F5006C8E-D1CD-F5F5-5CF4-1BDB502E2D99}"/>
              </a:ext>
            </a:extLst>
          </p:cNvPr>
          <p:cNvSpPr>
            <a:spLocks noGrp="1"/>
          </p:cNvSpPr>
          <p:nvPr>
            <p:ph sz="half" idx="1"/>
          </p:nvPr>
        </p:nvSpPr>
        <p:spPr>
          <a:xfrm>
            <a:off x="395288" y="981075"/>
            <a:ext cx="7848600" cy="5683250"/>
          </a:xfrm>
        </p:spPr>
        <p:txBody>
          <a:bodyPr/>
          <a:lstStyle/>
          <a:p>
            <a:pPr algn="ctr">
              <a:buFontTx/>
              <a:buNone/>
              <a:defRPr/>
            </a:pPr>
            <a:r>
              <a:rPr lang="hr-HR" altLang="sr-Latn-RS" sz="1600" b="1" dirty="0">
                <a:solidFill>
                  <a:srgbClr val="000000"/>
                </a:solidFill>
                <a:latin typeface="Times New Roman" panose="02020603050405020304" pitchFamily="18" charset="0"/>
                <a:cs typeface="Times New Roman" panose="02020603050405020304" pitchFamily="18" charset="0"/>
              </a:rPr>
              <a:t>Izvještaj o zaduživanju na domaćem i stranom tržištu novca i kapitala</a:t>
            </a:r>
          </a:p>
          <a:p>
            <a:pPr algn="ctr">
              <a:buFontTx/>
              <a:buNone/>
              <a:defRPr/>
            </a:pPr>
            <a:endParaRPr lang="hr-HR" altLang="sr-Latn-RS" sz="1600" b="1"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sz="1600" dirty="0">
                <a:solidFill>
                  <a:srgbClr val="000000"/>
                </a:solidFill>
                <a:latin typeface="Times New Roman" panose="02020603050405020304" pitchFamily="18" charset="0"/>
                <a:cs typeface="Times New Roman" panose="02020603050405020304" pitchFamily="18" charset="0"/>
              </a:rPr>
              <a:t>Županija je s PBZ d.d. tijekom 2017. i 2018. godine zaključila tri ugovora o dugoročnim kreditima u ukupnom iskorištenom iznosu od 39.759.564,58 kn. Namjena kredita od 16.996.548,35 kn bila je financiranje izgradnje područne škole u </a:t>
            </a:r>
            <a:r>
              <a:rPr lang="hr-HR" sz="1600" dirty="0" err="1">
                <a:solidFill>
                  <a:srgbClr val="000000"/>
                </a:solidFill>
                <a:latin typeface="Times New Roman" panose="02020603050405020304" pitchFamily="18" charset="0"/>
                <a:cs typeface="Times New Roman" panose="02020603050405020304" pitchFamily="18" charset="0"/>
              </a:rPr>
              <a:t>Martinišću</a:t>
            </a:r>
            <a:r>
              <a:rPr lang="hr-HR" sz="1600" dirty="0">
                <a:solidFill>
                  <a:srgbClr val="000000"/>
                </a:solidFill>
                <a:latin typeface="Times New Roman" panose="02020603050405020304" pitchFamily="18" charset="0"/>
                <a:cs typeface="Times New Roman" panose="02020603050405020304" pitchFamily="18" charset="0"/>
              </a:rPr>
              <a:t> i sportske dvorane pri OŠ </a:t>
            </a:r>
            <a:r>
              <a:rPr lang="hr-HR" sz="1600" dirty="0" err="1">
                <a:solidFill>
                  <a:srgbClr val="000000"/>
                </a:solidFill>
                <a:latin typeface="Times New Roman" panose="02020603050405020304" pitchFamily="18" charset="0"/>
                <a:cs typeface="Times New Roman" panose="02020603050405020304" pitchFamily="18" charset="0"/>
              </a:rPr>
              <a:t>Đurmanec</a:t>
            </a:r>
            <a:r>
              <a:rPr lang="hr-HR" sz="1600" dirty="0">
                <a:solidFill>
                  <a:srgbClr val="000000"/>
                </a:solidFill>
                <a:latin typeface="Times New Roman" panose="02020603050405020304" pitchFamily="18" charset="0"/>
                <a:cs typeface="Times New Roman" panose="02020603050405020304" pitchFamily="18" charset="0"/>
              </a:rPr>
              <a:t>. Godišnja obveza za otplatu glavnice je 1.308.000,00 kn, rok otplate je do 2033. god. Namjena kredita od 22.000.000,00 kn je financiranje vlastitog udjela na EU projektima (Poduzetničko-tehnološki inkubator, Energetska obnova škola, Poboljšanje pristupa primarnoj zdravstvenoj zaštiti, projekti Javne ustanove za upravljanje zaštićenim prirodnim vrijednostima na području KZŽ).Godišnja obveza za otplatu glavnice je 1.544.000,00 kn, rok otplate je do 2035. god. Namjena kredita od 763.000,00 kn je financiranje kupnje dvorca Stubički </a:t>
            </a:r>
            <a:r>
              <a:rPr lang="hr-HR" sz="1600" dirty="0" err="1">
                <a:solidFill>
                  <a:srgbClr val="000000"/>
                </a:solidFill>
                <a:latin typeface="Times New Roman" panose="02020603050405020304" pitchFamily="18" charset="0"/>
                <a:cs typeface="Times New Roman" panose="02020603050405020304" pitchFamily="18" charset="0"/>
              </a:rPr>
              <a:t>Golubovec</a:t>
            </a:r>
            <a:r>
              <a:rPr lang="hr-HR" sz="1600" dirty="0">
                <a:solidFill>
                  <a:srgbClr val="000000"/>
                </a:solidFill>
                <a:latin typeface="Times New Roman" panose="02020603050405020304" pitchFamily="18" charset="0"/>
                <a:cs typeface="Times New Roman" panose="02020603050405020304" pitchFamily="18" charset="0"/>
              </a:rPr>
              <a:t> i financiranje vlastitog udjelu pri sanaciji odlagališta otpada. Godišnja obveza otplate glavnice je 53.200,00 kn i rok otplate je do 2035. god. Krediti su se počeli koristiti 2018. g. te su do kraja 2020. iskorišteni, kako je već navedeno, u ukupnom iznosu od 39.759.564,58 kn. </a:t>
            </a:r>
            <a:r>
              <a:rPr lang="hr-HR" sz="1600" b="1" dirty="0">
                <a:solidFill>
                  <a:srgbClr val="000000"/>
                </a:solidFill>
                <a:latin typeface="Times New Roman" panose="02020603050405020304" pitchFamily="18" charset="0"/>
                <a:cs typeface="Times New Roman" panose="02020603050405020304" pitchFamily="18" charset="0"/>
              </a:rPr>
              <a:t>Po tim kreditima u razdoblju 01.01.-30.06.2022. izvršen je povrat u iznosu od 1.452.415,72 kn. Do 30.06.2022 ukupno otplaćeno 4,3 </a:t>
            </a:r>
            <a:r>
              <a:rPr lang="hr-HR" sz="1600" b="1" dirty="0" err="1">
                <a:solidFill>
                  <a:srgbClr val="000000"/>
                </a:solidFill>
                <a:latin typeface="Times New Roman" panose="02020603050405020304" pitchFamily="18" charset="0"/>
                <a:cs typeface="Times New Roman" panose="02020603050405020304" pitchFamily="18" charset="0"/>
              </a:rPr>
              <a:t>mln</a:t>
            </a:r>
            <a:r>
              <a:rPr lang="hr-HR" sz="1600" b="1" dirty="0">
                <a:solidFill>
                  <a:srgbClr val="000000"/>
                </a:solidFill>
                <a:latin typeface="Times New Roman" panose="02020603050405020304" pitchFamily="18" charset="0"/>
                <a:cs typeface="Times New Roman" panose="02020603050405020304" pitchFamily="18" charset="0"/>
              </a:rPr>
              <a:t> kn.</a:t>
            </a:r>
          </a:p>
          <a:p>
            <a:pPr algn="just">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12.693.750,00 kn – Stanje kreditnih obveza proračunskih korisnika na dan 30.06.2022. g.: </a:t>
            </a:r>
          </a:p>
          <a:p>
            <a:pPr marL="0" indent="0" algn="just">
              <a:buFontTx/>
              <a:buNone/>
              <a:defRPr/>
            </a:pPr>
            <a:r>
              <a:rPr lang="hr-HR" altLang="sr-Latn-RS" sz="1600" dirty="0">
                <a:solidFill>
                  <a:srgbClr val="000000"/>
                </a:solidFill>
                <a:latin typeface="Times New Roman" panose="02020603050405020304" pitchFamily="18" charset="0"/>
                <a:cs typeface="Times New Roman" panose="02020603050405020304" pitchFamily="18" charset="0"/>
              </a:rPr>
              <a:t>	- 11.450.000,0 kn – SB Stubičke Toplice (za uređenje hidroterapije, do 2023. g. i izgradnju 	vanjskog bazena, do 2030),  </a:t>
            </a:r>
          </a:p>
          <a:p>
            <a:pPr marL="0" indent="0" algn="just">
              <a:buFontTx/>
              <a:buNone/>
              <a:defRPr/>
            </a:pPr>
            <a:r>
              <a:rPr lang="hr-HR" altLang="sr-Latn-RS" sz="1600" dirty="0">
                <a:solidFill>
                  <a:srgbClr val="000000"/>
                </a:solidFill>
                <a:latin typeface="Times New Roman" panose="02020603050405020304" pitchFamily="18" charset="0"/>
                <a:cs typeface="Times New Roman" panose="02020603050405020304" pitchFamily="18" charset="0"/>
              </a:rPr>
              <a:t>     	 -1.243.750,00 kn – SB Krapinske Toplice (za nabavu CT uređaja, do 2023. g.).</a:t>
            </a:r>
            <a:endParaRPr lang="hr-HR" altLang="sr-Latn-RS" sz="1600" b="1" dirty="0">
              <a:solidFill>
                <a:srgbClr val="000000"/>
              </a:solidFill>
              <a:latin typeface="Times New Roman" panose="02020603050405020304" pitchFamily="18" charset="0"/>
              <a:cs typeface="Times New Roman" panose="02020603050405020304" pitchFamily="18" charset="0"/>
            </a:endParaRPr>
          </a:p>
          <a:p>
            <a:pPr>
              <a:defRPr/>
            </a:pPr>
            <a:endParaRPr lang="hr-HR" dirty="0"/>
          </a:p>
        </p:txBody>
      </p:sp>
      <p:sp>
        <p:nvSpPr>
          <p:cNvPr id="25604" name="Rezervirano mjesto sadržaja 3">
            <a:extLst>
              <a:ext uri="{FF2B5EF4-FFF2-40B4-BE49-F238E27FC236}">
                <a16:creationId xmlns:a16="http://schemas.microsoft.com/office/drawing/2014/main" id="{1E56BACA-9013-5441-2CB6-505A9FC5B015}"/>
              </a:ext>
            </a:extLst>
          </p:cNvPr>
          <p:cNvSpPr>
            <a:spLocks noGrp="1" noChangeArrowheads="1"/>
          </p:cNvSpPr>
          <p:nvPr>
            <p:ph sz="half" idx="2"/>
          </p:nvPr>
        </p:nvSpPr>
        <p:spPr>
          <a:xfrm>
            <a:off x="8388350" y="3573463"/>
            <a:ext cx="542925" cy="3090862"/>
          </a:xfrm>
        </p:spPr>
        <p:txBody>
          <a:bodyPr/>
          <a:lstStyle/>
          <a:p>
            <a:endParaRPr lang="sr-Latn-RS" altLang="sr-Latn-R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slov 1">
            <a:extLst>
              <a:ext uri="{FF2B5EF4-FFF2-40B4-BE49-F238E27FC236}">
                <a16:creationId xmlns:a16="http://schemas.microsoft.com/office/drawing/2014/main" id="{D0E64B2E-FE77-1489-0665-E55A3B9810C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
        <p:nvSpPr>
          <p:cNvPr id="26627" name="Rezervirano mjesto sadržaja 2">
            <a:extLst>
              <a:ext uri="{FF2B5EF4-FFF2-40B4-BE49-F238E27FC236}">
                <a16:creationId xmlns:a16="http://schemas.microsoft.com/office/drawing/2014/main" id="{2F4FAFF2-E2E9-8001-AACC-E68123E4D175}"/>
              </a:ext>
            </a:extLst>
          </p:cNvPr>
          <p:cNvSpPr>
            <a:spLocks noGrp="1" noChangeArrowheads="1"/>
          </p:cNvSpPr>
          <p:nvPr>
            <p:ph sz="half" idx="1"/>
          </p:nvPr>
        </p:nvSpPr>
        <p:spPr>
          <a:xfrm>
            <a:off x="236538" y="1844675"/>
            <a:ext cx="8583612" cy="4819650"/>
          </a:xfrm>
        </p:spPr>
        <p:txBody>
          <a:bodyPr/>
          <a:lstStyle/>
          <a:p>
            <a:pPr algn="ctr">
              <a:buFontTx/>
              <a:buNone/>
            </a:pPr>
            <a:r>
              <a:rPr lang="hr-HR" altLang="sr-Latn-RS" sz="1600" b="1">
                <a:solidFill>
                  <a:srgbClr val="000000"/>
                </a:solidFill>
                <a:latin typeface="Times New Roman" panose="02020603050405020304" pitchFamily="18" charset="0"/>
                <a:cs typeface="Times New Roman" panose="02020603050405020304" pitchFamily="18" charset="0"/>
              </a:rPr>
              <a:t>Izvještaj o korištenje proračunske zalihe za razdoblje </a:t>
            </a:r>
          </a:p>
          <a:p>
            <a:pPr algn="ctr">
              <a:buFontTx/>
              <a:buNone/>
            </a:pPr>
            <a:r>
              <a:rPr lang="hr-HR" altLang="sr-Latn-RS" sz="1600" b="1">
                <a:solidFill>
                  <a:srgbClr val="000000"/>
                </a:solidFill>
                <a:latin typeface="Times New Roman" panose="02020603050405020304" pitchFamily="18" charset="0"/>
                <a:cs typeface="Times New Roman" panose="02020603050405020304" pitchFamily="18" charset="0"/>
              </a:rPr>
              <a:t>siječanj – lipanj 2022. godine</a:t>
            </a:r>
          </a:p>
          <a:p>
            <a:pPr algn="ctr">
              <a:buFontTx/>
              <a:buNone/>
            </a:pPr>
            <a:endParaRPr lang="hr-HR" altLang="sr-Latn-RS" sz="1600" b="1">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hr-HR" altLang="sr-Latn-RS" sz="1600">
                <a:solidFill>
                  <a:srgbClr val="000000"/>
                </a:solidFill>
                <a:latin typeface="Times New Roman" panose="02020603050405020304" pitchFamily="18" charset="0"/>
                <a:cs typeface="Times New Roman" panose="02020603050405020304" pitchFamily="18" charset="0"/>
              </a:rPr>
              <a:t>U promatranom razdoblju utrošeno je 175.500,00 kn proračunske zalihe na aktivnosti koje nisu bile predviđene Proračunom.</a:t>
            </a:r>
          </a:p>
          <a:p>
            <a:endParaRPr lang="hr-HR" altLang="sr-Latn-RS"/>
          </a:p>
        </p:txBody>
      </p:sp>
      <p:sp>
        <p:nvSpPr>
          <p:cNvPr id="26628" name="Rezervirano mjesto sadržaja 3">
            <a:extLst>
              <a:ext uri="{FF2B5EF4-FFF2-40B4-BE49-F238E27FC236}">
                <a16:creationId xmlns:a16="http://schemas.microsoft.com/office/drawing/2014/main" id="{47054517-2682-BDF2-5EE4-C2CE5BA52908}"/>
              </a:ext>
            </a:extLst>
          </p:cNvPr>
          <p:cNvSpPr>
            <a:spLocks noGrp="1" noChangeArrowheads="1"/>
          </p:cNvSpPr>
          <p:nvPr>
            <p:ph sz="half" idx="2"/>
          </p:nvPr>
        </p:nvSpPr>
        <p:spPr>
          <a:xfrm>
            <a:off x="8316913" y="5732463"/>
            <a:ext cx="614362" cy="931862"/>
          </a:xfrm>
        </p:spPr>
        <p:txBody>
          <a:bodyPr/>
          <a:lstStyle/>
          <a:p>
            <a:endParaRPr lang="sr-Latn-RS" altLang="sr-Latn-R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slov 1">
            <a:extLst>
              <a:ext uri="{FF2B5EF4-FFF2-40B4-BE49-F238E27FC236}">
                <a16:creationId xmlns:a16="http://schemas.microsoft.com/office/drawing/2014/main" id="{BE88E916-A5AA-EBE9-78AD-BA8234D65D4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
        <p:nvSpPr>
          <p:cNvPr id="3" name="Rezervirano mjesto sadržaja 2">
            <a:extLst>
              <a:ext uri="{FF2B5EF4-FFF2-40B4-BE49-F238E27FC236}">
                <a16:creationId xmlns:a16="http://schemas.microsoft.com/office/drawing/2014/main" id="{7BA51E44-1E6D-EBEB-E160-6DA76C719DF5}"/>
              </a:ext>
            </a:extLst>
          </p:cNvPr>
          <p:cNvSpPr>
            <a:spLocks noGrp="1"/>
          </p:cNvSpPr>
          <p:nvPr>
            <p:ph sz="half" idx="1"/>
          </p:nvPr>
        </p:nvSpPr>
        <p:spPr>
          <a:xfrm>
            <a:off x="236538" y="1557338"/>
            <a:ext cx="8728075" cy="5106987"/>
          </a:xfrm>
        </p:spPr>
        <p:txBody>
          <a:bodyPr/>
          <a:lstStyle/>
          <a:p>
            <a:pPr algn="ctr">
              <a:buFontTx/>
              <a:buNone/>
              <a:defRPr/>
            </a:pPr>
            <a:r>
              <a:rPr lang="hr-HR" altLang="sr-Latn-RS" sz="1600" b="1" dirty="0">
                <a:solidFill>
                  <a:srgbClr val="000000"/>
                </a:solidFill>
                <a:latin typeface="Times New Roman" panose="02020603050405020304" pitchFamily="18" charset="0"/>
                <a:cs typeface="Times New Roman" panose="02020603050405020304" pitchFamily="18" charset="0"/>
              </a:rPr>
              <a:t>Izvještaj o danim jamstvima i izdacima po danim jamstvima na 30.06.2022. godine</a:t>
            </a:r>
          </a:p>
          <a:p>
            <a:pPr algn="ctr">
              <a:buFontTx/>
              <a:buNone/>
              <a:defRPr/>
            </a:pPr>
            <a:endParaRPr lang="hr-HR" altLang="sr-Latn-RS" sz="1600" b="1"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altLang="sr-Latn-RS" sz="1600" dirty="0">
                <a:solidFill>
                  <a:srgbClr val="000000"/>
                </a:solidFill>
                <a:latin typeface="Times New Roman" panose="02020603050405020304" pitchFamily="18" charset="0"/>
                <a:cs typeface="Times New Roman" panose="02020603050405020304" pitchFamily="18" charset="0"/>
              </a:rPr>
              <a:t>U razdoblju od 01.01. do 30.06.2022. godine nisu dana (nova) jamstva.</a:t>
            </a:r>
          </a:p>
          <a:p>
            <a:pPr marL="0" indent="0" algn="just">
              <a:buFontTx/>
              <a:buNone/>
              <a:defRPr/>
            </a:pPr>
            <a:endParaRPr lang="hr-HR" altLang="sr-Latn-RS" sz="1600" dirty="0">
              <a:solidFill>
                <a:srgbClr val="00000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sz="1600" dirty="0">
                <a:solidFill>
                  <a:srgbClr val="000000"/>
                </a:solidFill>
                <a:latin typeface="Times New Roman" panose="02020603050405020304" pitchFamily="18" charset="0"/>
                <a:cs typeface="Times New Roman" panose="02020603050405020304" pitchFamily="18" charset="0"/>
              </a:rPr>
              <a:t>Stanje aktivnih jamstava na dan 30.06.2022. g. iznosi 1.250.000,00 kn:                 </a:t>
            </a:r>
          </a:p>
          <a:p>
            <a:pPr marL="0" indent="0">
              <a:spcBef>
                <a:spcPts val="0"/>
              </a:spcBef>
              <a:buFontTx/>
              <a:buNone/>
              <a:defRPr/>
            </a:pPr>
            <a:r>
              <a:rPr lang="hr-HR" sz="1600" dirty="0">
                <a:solidFill>
                  <a:srgbClr val="000000"/>
                </a:solidFill>
                <a:latin typeface="Times New Roman" panose="02020603050405020304" pitchFamily="18" charset="0"/>
                <a:cs typeface="Times New Roman" panose="02020603050405020304" pitchFamily="18" charset="0"/>
              </a:rPr>
              <a:t>              - 1.250.000,00 kn – SB Stubičke Toplice (za uređenje hidroterapije, do 2023. g.).</a:t>
            </a:r>
          </a:p>
          <a:p>
            <a:pPr marL="0" indent="0">
              <a:buFontTx/>
              <a:buNone/>
              <a:defRPr/>
            </a:pPr>
            <a:r>
              <a:rPr lang="hr-HR" sz="1600" dirty="0">
                <a:solidFill>
                  <a:srgbClr val="000000"/>
                </a:solidFill>
                <a:latin typeface="Times New Roman" panose="02020603050405020304" pitchFamily="18" charset="0"/>
                <a:cs typeface="Times New Roman" panose="02020603050405020304" pitchFamily="18" charset="0"/>
              </a:rPr>
              <a:t>       Do sada nije bilo poziva na plaćanje po danim jamstvima.</a:t>
            </a:r>
          </a:p>
          <a:p>
            <a:pPr>
              <a:defRPr/>
            </a:pPr>
            <a:endParaRPr lang="hr-HR" dirty="0"/>
          </a:p>
        </p:txBody>
      </p:sp>
      <p:sp>
        <p:nvSpPr>
          <p:cNvPr id="27652" name="Rezervirano mjesto sadržaja 3">
            <a:extLst>
              <a:ext uri="{FF2B5EF4-FFF2-40B4-BE49-F238E27FC236}">
                <a16:creationId xmlns:a16="http://schemas.microsoft.com/office/drawing/2014/main" id="{523E4F68-2537-C5FE-46C3-A79A46E08491}"/>
              </a:ext>
            </a:extLst>
          </p:cNvPr>
          <p:cNvSpPr>
            <a:spLocks noGrp="1" noChangeArrowheads="1"/>
          </p:cNvSpPr>
          <p:nvPr>
            <p:ph sz="half" idx="2"/>
          </p:nvPr>
        </p:nvSpPr>
        <p:spPr>
          <a:xfrm>
            <a:off x="7956550" y="4941888"/>
            <a:ext cx="1008063" cy="1722437"/>
          </a:xfrm>
        </p:spPr>
        <p:txBody>
          <a:bodyPr/>
          <a:lstStyle/>
          <a:p>
            <a:endParaRPr lang="sr-Latn-RS" altLang="sr-Latn-R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BAB6F1CF-9875-ECE2-751B-DF859E52FF2D}"/>
              </a:ext>
            </a:extLst>
          </p:cNvPr>
          <p:cNvSpPr>
            <a:spLocks noGrp="1" noChangeArrowheads="1"/>
          </p:cNvSpPr>
          <p:nvPr>
            <p:ph type="body" idx="1"/>
          </p:nvPr>
        </p:nvSpPr>
        <p:spPr>
          <a:xfrm>
            <a:off x="179388" y="1700213"/>
            <a:ext cx="8640762" cy="3529012"/>
          </a:xfrm>
        </p:spPr>
        <p:txBody>
          <a:bodyPr/>
          <a:lstStyle/>
          <a:p>
            <a:pPr algn="ctr">
              <a:buFont typeface="Wingdings" panose="05000000000000000000" pitchFamily="2" charset="2"/>
              <a:buNone/>
              <a:defRPr/>
            </a:pPr>
            <a:endParaRPr lang="hr-HR" altLang="sr-Latn-RS" sz="1600" b="1"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defRPr/>
            </a:pPr>
            <a:r>
              <a:rPr lang="hr-HR" sz="1600" dirty="0">
                <a:latin typeface="Times New Roman" panose="02020603050405020304" pitchFamily="18" charset="0"/>
                <a:cs typeface="Times New Roman" panose="02020603050405020304" pitchFamily="18" charset="0"/>
              </a:rPr>
              <a:t>Pravna osnova: </a:t>
            </a:r>
          </a:p>
          <a:p>
            <a:pPr marL="0" indent="0" algn="just">
              <a:buFontTx/>
              <a:buNone/>
              <a:defRPr/>
            </a:pPr>
            <a:r>
              <a:rPr lang="hr-HR" sz="1600" dirty="0">
                <a:latin typeface="Times New Roman" panose="02020603050405020304" pitchFamily="18" charset="0"/>
                <a:cs typeface="Times New Roman" panose="02020603050405020304" pitchFamily="18" charset="0"/>
              </a:rPr>
              <a:t>Članak 60. Zakona o proračunu - župan o izvršenim preraspodjelama proračunskih sredstava izvještava predstavničko tijelo u polugodišnjem odnosno godišnjem izvještaju o izvršenju proračuna. Tijekom  razdoblja 01-06 2022. godine izvršena je jedna preraspodjele proračunskih sredstava prema specifikaciji danoj u pisanim materijalima. </a:t>
            </a:r>
          </a:p>
          <a:p>
            <a:pPr marL="0" indent="0" algn="just">
              <a:buFontTx/>
              <a:buNone/>
              <a:defRPr/>
            </a:pPr>
            <a:endParaRPr lang="hr-HR" sz="1600" dirty="0">
              <a:latin typeface="Times New Roman" panose="02020603050405020304" pitchFamily="18" charset="0"/>
              <a:cs typeface="Times New Roman" panose="02020603050405020304" pitchFamily="18" charset="0"/>
            </a:endParaRPr>
          </a:p>
          <a:p>
            <a:pPr marL="0" indent="0" algn="just">
              <a:buFontTx/>
              <a:buNone/>
              <a:defRPr/>
            </a:pPr>
            <a:endParaRPr lang="hr-HR" altLang="sr-Latn-RS" sz="1600" dirty="0">
              <a:latin typeface="Times New Roman" panose="02020603050405020304" pitchFamily="18" charset="0"/>
            </a:endParaRPr>
          </a:p>
          <a:p>
            <a:pPr>
              <a:buFont typeface="Wingdings" panose="05000000000000000000" pitchFamily="2" charset="2"/>
              <a:buChar char="Ø"/>
              <a:defRPr/>
            </a:pPr>
            <a:endParaRPr lang="hr-HR" altLang="sr-Latn-RS" sz="2400" dirty="0">
              <a:latin typeface="Times New Roman" panose="02020603050405020304" pitchFamily="18" charset="0"/>
            </a:endParaRPr>
          </a:p>
        </p:txBody>
      </p:sp>
      <p:sp>
        <p:nvSpPr>
          <p:cNvPr id="28675" name="TekstniOkvir 3">
            <a:extLst>
              <a:ext uri="{FF2B5EF4-FFF2-40B4-BE49-F238E27FC236}">
                <a16:creationId xmlns:a16="http://schemas.microsoft.com/office/drawing/2014/main" id="{3187CC4C-47A2-B1AA-A562-D5CC7DBA2211}"/>
              </a:ext>
            </a:extLst>
          </p:cNvPr>
          <p:cNvSpPr txBox="1">
            <a:spLocks noChangeArrowheads="1"/>
          </p:cNvSpPr>
          <p:nvPr/>
        </p:nvSpPr>
        <p:spPr bwMode="auto">
          <a:xfrm>
            <a:off x="1260475" y="1328738"/>
            <a:ext cx="6480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1600" b="1">
                <a:solidFill>
                  <a:srgbClr val="000000"/>
                </a:solidFill>
                <a:latin typeface="Times New Roman" panose="02020603050405020304" pitchFamily="18" charset="0"/>
                <a:cs typeface="Times New Roman" panose="02020603050405020304" pitchFamily="18" charset="0"/>
              </a:rPr>
              <a:t>Izvještaj o izvršenim preraspodjelama proračunskih sredstava</a:t>
            </a:r>
            <a:endParaRPr lang="hr-HR" altLang="sr-Latn-RS" sz="1600">
              <a:solidFill>
                <a:srgbClr val="000000"/>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zervirano mjesto sadržaja 2">
            <a:extLst>
              <a:ext uri="{FF2B5EF4-FFF2-40B4-BE49-F238E27FC236}">
                <a16:creationId xmlns:a16="http://schemas.microsoft.com/office/drawing/2014/main" id="{18320B50-D776-4AC1-F25E-2AB0587409A5}"/>
              </a:ext>
            </a:extLst>
          </p:cNvPr>
          <p:cNvSpPr>
            <a:spLocks noGrp="1" noChangeArrowheads="1"/>
          </p:cNvSpPr>
          <p:nvPr>
            <p:ph idx="1"/>
          </p:nvPr>
        </p:nvSpPr>
        <p:spPr/>
        <p:txBody>
          <a:bodyPr/>
          <a:lstStyle/>
          <a:p>
            <a:pPr algn="ctr">
              <a:buFontTx/>
              <a:buNone/>
            </a:pPr>
            <a:r>
              <a:rPr lang="hr-HR" altLang="sr-Latn-RS" sz="1600" b="1">
                <a:latin typeface="Times New Roman" panose="02020603050405020304" pitchFamily="18" charset="0"/>
                <a:cs typeface="Times New Roman" panose="02020603050405020304" pitchFamily="18" charset="0"/>
              </a:rPr>
              <a:t>Informacija o  rezultatu poslovanja</a:t>
            </a:r>
          </a:p>
          <a:p>
            <a:pPr algn="ctr">
              <a:buFontTx/>
              <a:buNone/>
            </a:pPr>
            <a:endParaRPr lang="hr-HR" altLang="sr-Latn-RS" sz="1600" b="1">
              <a:latin typeface="Times New Roman" panose="02020603050405020304" pitchFamily="18" charset="0"/>
              <a:cs typeface="Times New Roman" panose="02020603050405020304" pitchFamily="18" charset="0"/>
            </a:endParaRPr>
          </a:p>
          <a:p>
            <a:pPr algn="just">
              <a:spcBef>
                <a:spcPts val="600"/>
              </a:spcBef>
            </a:pPr>
            <a:r>
              <a:rPr lang="hr-HR" altLang="sr-Latn-RS" sz="1600">
                <a:latin typeface="Times New Roman" panose="02020603050405020304" pitchFamily="18" charset="0"/>
                <a:cs typeface="Times New Roman" panose="02020603050405020304" pitchFamily="18" charset="0"/>
              </a:rPr>
              <a:t>Za prvo polugodište 2022. godine daje se informacija o ostvarenoj razlici prihoda i primitaka te rashoda i izdataka bez provođenja zaključnih knjiženja propisanih člankom 81. Pravilnika o proračunskom računovodstvu i računskom planu.</a:t>
            </a:r>
            <a:endParaRPr lang="hr-HR" altLang="sr-Latn-RS" sz="1100">
              <a:latin typeface="Times New Roman" panose="02020603050405020304" pitchFamily="18" charset="0"/>
              <a:ea typeface="Times New Roman" panose="02020603050405020304" pitchFamily="18" charset="0"/>
              <a:cs typeface="Calibri" panose="020F0502020204030204" pitchFamily="34" charset="0"/>
            </a:endParaRPr>
          </a:p>
          <a:p>
            <a:pPr algn="just"/>
            <a:r>
              <a:rPr lang="hr-HR" altLang="sr-Latn-RS" sz="1600">
                <a:latin typeface="Times New Roman" panose="02020603050405020304" pitchFamily="18" charset="0"/>
                <a:ea typeface="Times New Roman" panose="02020603050405020304" pitchFamily="18" charset="0"/>
                <a:cs typeface="Calibri" panose="020F0502020204030204" pitchFamily="34" charset="0"/>
              </a:rPr>
              <a:t>Županija (bez proračunskih korisnika) je u prvih šest mjeseci ove godine ostvarila ukupne prihode i primitke od 87.711.063,42</a:t>
            </a:r>
            <a:r>
              <a:rPr lang="hr-HR" altLang="sr-Latn-RS" sz="1600" b="1">
                <a:latin typeface="Times New Roman" panose="02020603050405020304" pitchFamily="18" charset="0"/>
                <a:ea typeface="Times New Roman" panose="02020603050405020304" pitchFamily="18" charset="0"/>
                <a:cs typeface="Calibri" panose="020F0502020204030204" pitchFamily="34" charset="0"/>
              </a:rPr>
              <a:t> </a:t>
            </a:r>
            <a:r>
              <a:rPr lang="hr-HR" altLang="sr-Latn-RS" sz="1600">
                <a:latin typeface="Times New Roman" panose="02020603050405020304" pitchFamily="18" charset="0"/>
                <a:ea typeface="Times New Roman" panose="02020603050405020304" pitchFamily="18" charset="0"/>
                <a:cs typeface="Calibri" panose="020F0502020204030204" pitchFamily="34" charset="0"/>
              </a:rPr>
              <a:t> kn. Istovremeno, rashodi i izdaci ostvareni su u iznosu od 84.238.104,56 kn. Obzirom na realizaciju prihoda i primitaka te rashoda i izdataka, u prvoj polovici 2022. godine Županija je ostvarila višak prihoda nad rashodima u iznosu od 3.472.958,86  kn. Raspoloživi višak prihoda u odnosu na rashode po izvršenju proračuna za 2021. godinu u iznosu od 30.304.447,64  kn i ostvareni višak prihoda u prvih šest mjeseci ove godine rezultira ukupnim viškom prihoda nad rashodima u iznosu od 33.777.406,50 kn.</a:t>
            </a:r>
            <a:endParaRPr lang="hr-HR" altLang="sr-Latn-RS" sz="1100">
              <a:latin typeface="Times New Roman" panose="02020603050405020304" pitchFamily="18" charset="0"/>
              <a:ea typeface="Times New Roman" panose="02020603050405020304" pitchFamily="18" charset="0"/>
              <a:cs typeface="Calibri" panose="020F0502020204030204" pitchFamily="34" charset="0"/>
            </a:endParaRPr>
          </a:p>
          <a:p>
            <a:pPr algn="just">
              <a:buFont typeface="Wingdings" panose="05000000000000000000" pitchFamily="2" charset="2"/>
              <a:buChar char="v"/>
            </a:pPr>
            <a:endParaRPr lang="hr-HR" altLang="sr-Latn-RS" sz="160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endParaRPr lang="hr-HR" altLang="sr-Latn-RS" sz="1600">
              <a:latin typeface="Times New Roman" panose="02020603050405020304" pitchFamily="18" charset="0"/>
              <a:cs typeface="Times New Roman" panose="02020603050405020304" pitchFamily="18" charset="0"/>
            </a:endParaRPr>
          </a:p>
          <a:p>
            <a:pPr algn="just">
              <a:buFontTx/>
              <a:buNone/>
            </a:pPr>
            <a:endParaRPr lang="hr-HR" altLang="sr-Latn-RS" sz="1600">
              <a:latin typeface="Times New Roman" panose="02020603050405020304" pitchFamily="18" charset="0"/>
              <a:cs typeface="Times New Roman" panose="02020603050405020304" pitchFamily="18" charset="0"/>
            </a:endParaRPr>
          </a:p>
          <a:p>
            <a:pPr>
              <a:buFontTx/>
              <a:buNone/>
            </a:pPr>
            <a:endParaRPr lang="hr-HR" altLang="sr-Latn-R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slov 1">
            <a:extLst>
              <a:ext uri="{FF2B5EF4-FFF2-40B4-BE49-F238E27FC236}">
                <a16:creationId xmlns:a16="http://schemas.microsoft.com/office/drawing/2014/main" id="{F4DB7BEA-9E8C-CEE2-6F5C-9837BCC5669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
        <p:nvSpPr>
          <p:cNvPr id="3" name="Rezervirano mjesto sadržaja 2">
            <a:extLst>
              <a:ext uri="{FF2B5EF4-FFF2-40B4-BE49-F238E27FC236}">
                <a16:creationId xmlns:a16="http://schemas.microsoft.com/office/drawing/2014/main" id="{8B18A5EF-1A81-08D9-6E39-1D91504C3E8A}"/>
              </a:ext>
            </a:extLst>
          </p:cNvPr>
          <p:cNvSpPr>
            <a:spLocks noGrp="1"/>
          </p:cNvSpPr>
          <p:nvPr>
            <p:ph idx="1"/>
          </p:nvPr>
        </p:nvSpPr>
        <p:spPr/>
        <p:txBody>
          <a:bodyPr/>
          <a:lstStyle/>
          <a:p>
            <a:pPr>
              <a:defRPr/>
            </a:pPr>
            <a:r>
              <a:rPr lang="hr-HR" sz="2000" dirty="0"/>
              <a:t>KONTAKT</a:t>
            </a:r>
          </a:p>
          <a:p>
            <a:pPr>
              <a:defRPr/>
            </a:pPr>
            <a:r>
              <a:rPr lang="hr-HR" sz="2000" dirty="0">
                <a:hlinkClick r:id="rId2"/>
              </a:rPr>
              <a:t>TEL:+385</a:t>
            </a:r>
            <a:r>
              <a:rPr lang="hr-HR" sz="2000" dirty="0"/>
              <a:t> 49 329 111</a:t>
            </a:r>
          </a:p>
          <a:p>
            <a:pPr>
              <a:defRPr/>
            </a:pPr>
            <a:r>
              <a:rPr lang="hr-HR" sz="2000" dirty="0"/>
              <a:t>FAX:+385 49 329 255</a:t>
            </a:r>
          </a:p>
          <a:p>
            <a:pPr>
              <a:defRPr/>
            </a:pPr>
            <a:r>
              <a:rPr lang="hr-HR" sz="2000" dirty="0"/>
              <a:t>Magistratska 1</a:t>
            </a:r>
          </a:p>
          <a:p>
            <a:pPr>
              <a:defRPr/>
            </a:pPr>
            <a:r>
              <a:rPr lang="hr-HR" sz="2000" dirty="0"/>
              <a:t>49 000 Krapina</a:t>
            </a:r>
          </a:p>
          <a:p>
            <a:pPr>
              <a:defRPr/>
            </a:pPr>
            <a:r>
              <a:rPr lang="hr-HR" sz="2000" dirty="0"/>
              <a:t>PRATITE NAS:</a:t>
            </a:r>
          </a:p>
          <a:p>
            <a:pPr>
              <a:defRPr/>
            </a:pPr>
            <a:r>
              <a:rPr lang="hr-HR" sz="2000" dirty="0"/>
              <a:t>Na službenim internetskim stranicama:: </a:t>
            </a:r>
            <a:r>
              <a:rPr lang="hr-HR" sz="2000" u="sng" dirty="0">
                <a:hlinkClick r:id="rId3"/>
              </a:rPr>
              <a:t>https://www.kzz.hr</a:t>
            </a:r>
            <a:endParaRPr lang="hr-HR" sz="2000" dirty="0"/>
          </a:p>
          <a:p>
            <a:pPr>
              <a:defRPr/>
            </a:pPr>
            <a:r>
              <a:rPr lang="hr-HR" sz="2000" dirty="0"/>
              <a:t>Na službenom </a:t>
            </a:r>
            <a:r>
              <a:rPr lang="hr-HR" sz="2000" dirty="0" err="1"/>
              <a:t>you</a:t>
            </a:r>
            <a:r>
              <a:rPr lang="hr-HR" sz="2000" dirty="0"/>
              <a:t> tube kanalu:: </a:t>
            </a:r>
            <a:r>
              <a:rPr lang="hr-HR" sz="2000" u="sng" dirty="0">
                <a:hlinkClick r:id="rId4"/>
              </a:rPr>
              <a:t>https://www.youtube.com/user/zagorjehr</a:t>
            </a:r>
            <a:endParaRPr lang="hr-HR" sz="2000" u="sng" dirty="0"/>
          </a:p>
          <a:p>
            <a:pPr>
              <a:defRPr/>
            </a:pPr>
            <a:r>
              <a:rPr lang="hr-HR" sz="2000" dirty="0"/>
              <a:t>Pravo na pristup informacijama: </a:t>
            </a:r>
            <a:r>
              <a:rPr lang="hr-HR" sz="2000" u="sng" dirty="0">
                <a:hlinkClick r:id="rId5"/>
              </a:rPr>
              <a:t>https://kzz.hr/pristup-informacijama</a:t>
            </a:r>
            <a:endParaRPr lang="hr-HR" sz="2000" dirty="0"/>
          </a:p>
          <a:p>
            <a:pPr>
              <a:defRPr/>
            </a:pPr>
            <a:endParaRPr lang="hr-HR" sz="2000" dirty="0"/>
          </a:p>
          <a:p>
            <a:pPr marL="0" indent="0">
              <a:buFontTx/>
              <a:buNone/>
              <a:defRPr/>
            </a:pPr>
            <a:endParaRPr lang="hr-HR" sz="2000" dirty="0"/>
          </a:p>
          <a:p>
            <a:pPr marL="0" indent="0">
              <a:buFontTx/>
              <a:buNone/>
              <a:defRPr/>
            </a:pPr>
            <a:r>
              <a:rPr lang="hr-HR" sz="2000"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zervirano mjesto sadržaja 1">
            <a:extLst>
              <a:ext uri="{FF2B5EF4-FFF2-40B4-BE49-F238E27FC236}">
                <a16:creationId xmlns:a16="http://schemas.microsoft.com/office/drawing/2014/main" id="{F2325F29-3FAE-C819-335B-D0105A35CE6F}"/>
              </a:ext>
            </a:extLst>
          </p:cNvPr>
          <p:cNvSpPr>
            <a:spLocks noGrp="1" noChangeArrowheads="1"/>
          </p:cNvSpPr>
          <p:nvPr>
            <p:ph idx="1"/>
          </p:nvPr>
        </p:nvSpPr>
        <p:spPr>
          <a:xfrm>
            <a:off x="236538" y="2195513"/>
            <a:ext cx="8694737" cy="4468812"/>
          </a:xfrm>
        </p:spPr>
        <p:txBody>
          <a:bodyPr/>
          <a:lstStyle/>
          <a:p>
            <a:pPr marL="0" indent="0" algn="just">
              <a:buFontTx/>
              <a:buNone/>
              <a:defRPr/>
            </a:pPr>
            <a:endParaRPr lang="hr-HR" altLang="sr-Latn-RS" sz="1800" dirty="0"/>
          </a:p>
          <a:p>
            <a:pPr algn="just">
              <a:defRPr/>
            </a:pPr>
            <a:r>
              <a:rPr lang="hr-HR" altLang="sr-Latn-RS" sz="1800" dirty="0"/>
              <a:t>Unutar jednog polugodišta fiskalne godine (do 30.06.) obavlja se veliki broj proračunskih isplata i uplata. </a:t>
            </a:r>
          </a:p>
          <a:p>
            <a:pPr algn="just">
              <a:defRPr/>
            </a:pPr>
            <a:r>
              <a:rPr lang="hr-HR" altLang="sr-Latn-RS" sz="1800" dirty="0"/>
              <a:t>U tekućoj godini na dan 30.06. sastavlja se izvještaj o izvršenju proračuna za prvo polugodište </a:t>
            </a:r>
          </a:p>
          <a:p>
            <a:pPr algn="just">
              <a:defRPr/>
            </a:pPr>
            <a:r>
              <a:rPr lang="hr-HR" altLang="sr-Latn-RS" sz="1800" dirty="0"/>
              <a:t>Stoga svi korisnici do 01.rujna</a:t>
            </a:r>
            <a:r>
              <a:rPr lang="hr-HR" altLang="sr-Latn-RS" sz="1800" dirty="0">
                <a:solidFill>
                  <a:srgbClr val="FF0000"/>
                </a:solidFill>
              </a:rPr>
              <a:t> </a:t>
            </a:r>
            <a:r>
              <a:rPr lang="hr-HR" altLang="sr-Latn-RS" sz="1800" dirty="0"/>
              <a:t>podnose obračun svojih financijskih planova za prvo polugodište, koji se pregledavaju, usklađuju i konsolidiraju, te do 15.rujna šalju Županu.</a:t>
            </a:r>
          </a:p>
          <a:p>
            <a:pPr algn="just">
              <a:defRPr/>
            </a:pPr>
            <a:r>
              <a:rPr lang="hr-HR" altLang="sr-Latn-RS" sz="1800" dirty="0"/>
              <a:t>Najkasnije do 30. rujna, Župan Skupštini šalje polugodišnji izvještaj o izvršenju proračuna, a proračunski proces i formalno završava nakon što ga Skupština usvoji.</a:t>
            </a:r>
          </a:p>
        </p:txBody>
      </p:sp>
      <p:sp>
        <p:nvSpPr>
          <p:cNvPr id="14339" name="Naslov 1">
            <a:extLst>
              <a:ext uri="{FF2B5EF4-FFF2-40B4-BE49-F238E27FC236}">
                <a16:creationId xmlns:a16="http://schemas.microsoft.com/office/drawing/2014/main" id="{99B92B85-1705-3A71-F7CD-D68F4D6D7577}"/>
              </a:ext>
            </a:extLst>
          </p:cNvPr>
          <p:cNvSpPr>
            <a:spLocks noGrp="1"/>
          </p:cNvSpPr>
          <p:nvPr>
            <p:ph type="title"/>
          </p:nvPr>
        </p:nvSpPr>
        <p:spPr bwMode="auto">
          <a:xfrm>
            <a:off x="246063" y="10525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AutoNum type="arabicPeriod"/>
            </a:pPr>
            <a:r>
              <a:rPr lang="hr-HR" altLang="sr-Latn-RS" sz="2400" b="1"/>
              <a:t>O POLUGODIŠNJEM IZVJEŠTAJU O IZVRŠENJU PRORAČUNA</a:t>
            </a:r>
            <a:br>
              <a:rPr lang="hr-HR" altLang="sr-Latn-RS" sz="4000" b="1"/>
            </a:br>
            <a:endParaRPr lang="hr-HR" altLang="sr-Latn-RS"/>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zervirano mjesto sadržaja 2">
            <a:extLst>
              <a:ext uri="{FF2B5EF4-FFF2-40B4-BE49-F238E27FC236}">
                <a16:creationId xmlns:a16="http://schemas.microsoft.com/office/drawing/2014/main" id="{F55911AF-7662-2A12-230A-F938F31DBE9F}"/>
              </a:ext>
            </a:extLst>
          </p:cNvPr>
          <p:cNvSpPr>
            <a:spLocks noGrp="1" noChangeArrowheads="1"/>
          </p:cNvSpPr>
          <p:nvPr>
            <p:ph idx="1"/>
          </p:nvPr>
        </p:nvSpPr>
        <p:spPr/>
        <p:txBody>
          <a:bodyPr/>
          <a:lstStyle/>
          <a:p>
            <a:endParaRPr lang="hr-HR" altLang="sr-Latn-RS" sz="2400"/>
          </a:p>
          <a:p>
            <a:r>
              <a:rPr lang="hr-HR" altLang="sr-Latn-RS" sz="2400"/>
              <a:t>Polugodišnji i godišnji izvještaj o izvršenju proračuna sadrži:</a:t>
            </a:r>
          </a:p>
          <a:p>
            <a:pPr lvl="1"/>
            <a:r>
              <a:rPr lang="hr-HR" altLang="sr-Latn-RS" sz="1800"/>
              <a:t>Opći dio proračuna koji čini Račun prihoda i rashoda te Račun financiranja na četvrtoj razini ekonomske klasifikacije;</a:t>
            </a:r>
          </a:p>
          <a:p>
            <a:pPr lvl="1"/>
            <a:r>
              <a:rPr lang="hr-HR" altLang="sr-Latn-RS" sz="1800"/>
              <a:t>posebni dio proračuna po organizacijskoj i programskoj  klasifikaciji te četvrtoj razini ekonomske klasifikacije;</a:t>
            </a:r>
          </a:p>
          <a:p>
            <a:pPr lvl="1"/>
            <a:r>
              <a:rPr lang="hr-HR" altLang="sr-Latn-RS" sz="1800"/>
              <a:t>izvještaj o zaduživanju na domaćem i stranom tržištu novca i kapitala;</a:t>
            </a:r>
          </a:p>
          <a:p>
            <a:pPr lvl="1"/>
            <a:r>
              <a:rPr lang="hr-HR" altLang="sr-Latn-RS" sz="1800"/>
              <a:t>izvještaj o korištenju proračunske zalihe;</a:t>
            </a:r>
          </a:p>
          <a:p>
            <a:pPr lvl="1"/>
            <a:r>
              <a:rPr lang="hr-HR" altLang="sr-Latn-RS" sz="1800"/>
              <a:t>izvještaj o danim jamstvima i izdacima po tim jamstvima;</a:t>
            </a:r>
          </a:p>
          <a:p>
            <a:pPr lvl="1"/>
            <a:r>
              <a:rPr lang="hr-HR" altLang="sr-Latn-RS" sz="1800"/>
              <a:t>obrazloženje ostvarenja prihoda i primitaka, rashoda i izdataka.</a:t>
            </a:r>
          </a:p>
        </p:txBody>
      </p:sp>
      <p:sp>
        <p:nvSpPr>
          <p:cNvPr id="15363" name="Naslov 3">
            <a:extLst>
              <a:ext uri="{FF2B5EF4-FFF2-40B4-BE49-F238E27FC236}">
                <a16:creationId xmlns:a16="http://schemas.microsoft.com/office/drawing/2014/main" id="{AA0F692D-F17E-95DD-A1CD-CF4CDAA2E9C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r-Latn-RS" altLang="sr-Latn-R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578FA39-0402-DC09-786D-862D66895C2A}"/>
              </a:ext>
            </a:extLst>
          </p:cNvPr>
          <p:cNvSpPr>
            <a:spLocks noGrp="1" noChangeArrowheads="1"/>
          </p:cNvSpPr>
          <p:nvPr>
            <p:ph type="body" idx="1"/>
          </p:nvPr>
        </p:nvSpPr>
        <p:spPr>
          <a:xfrm>
            <a:off x="28575" y="1268413"/>
            <a:ext cx="8694738" cy="4967287"/>
          </a:xfrm>
        </p:spPr>
        <p:txBody>
          <a:bodyPr/>
          <a:lstStyle/>
          <a:p>
            <a:pPr marL="0" indent="0">
              <a:lnSpc>
                <a:spcPct val="80000"/>
              </a:lnSpc>
              <a:buFontTx/>
              <a:buNone/>
            </a:pPr>
            <a:r>
              <a:rPr lang="hr-HR" altLang="sr-Latn-RS" sz="1600" b="1">
                <a:latin typeface="Times New Roman" panose="02020603050405020304" pitchFamily="18" charset="0"/>
              </a:rPr>
              <a:t>Polugodišnje izvršenje proračuna Županije </a:t>
            </a:r>
          </a:p>
          <a:p>
            <a:pPr marL="0" indent="0">
              <a:lnSpc>
                <a:spcPct val="80000"/>
              </a:lnSpc>
              <a:buFontTx/>
              <a:buNone/>
            </a:pPr>
            <a:endParaRPr lang="hr-HR" altLang="sr-Latn-RS" sz="1600" b="1">
              <a:latin typeface="Times New Roman" panose="02020603050405020304" pitchFamily="18" charset="0"/>
            </a:endParaRPr>
          </a:p>
          <a:p>
            <a:pPr marL="0" indent="0">
              <a:lnSpc>
                <a:spcPct val="80000"/>
              </a:lnSpc>
              <a:buFontTx/>
              <a:buNone/>
            </a:pPr>
            <a:endParaRPr lang="hr-HR" altLang="sr-Latn-RS" sz="1600" b="1">
              <a:latin typeface="Times New Roman" panose="02020603050405020304" pitchFamily="18" charset="0"/>
            </a:endParaRPr>
          </a:p>
        </p:txBody>
      </p:sp>
      <p:graphicFrame>
        <p:nvGraphicFramePr>
          <p:cNvPr id="16387" name="Grafikon 3">
            <a:extLst>
              <a:ext uri="{FF2B5EF4-FFF2-40B4-BE49-F238E27FC236}">
                <a16:creationId xmlns:a16="http://schemas.microsoft.com/office/drawing/2014/main" id="{84F94839-15DF-E213-A05E-2C63F65A9834}"/>
              </a:ext>
            </a:extLst>
          </p:cNvPr>
          <p:cNvGraphicFramePr>
            <a:graphicFrameLocks/>
          </p:cNvGraphicFramePr>
          <p:nvPr/>
        </p:nvGraphicFramePr>
        <p:xfrm>
          <a:off x="704850" y="1793875"/>
          <a:ext cx="8069263" cy="4278313"/>
        </p:xfrm>
        <a:graphic>
          <a:graphicData uri="http://schemas.openxmlformats.org/presentationml/2006/ole">
            <mc:AlternateContent xmlns:mc="http://schemas.openxmlformats.org/markup-compatibility/2006">
              <mc:Choice xmlns:v="urn:schemas-microsoft-com:vml" Requires="v">
                <p:oleObj name="Chart" r:id="rId2" imgW="8077900" imgH="4285859" progId="Excel.Chart.8">
                  <p:embed/>
                </p:oleObj>
              </mc:Choice>
              <mc:Fallback>
                <p:oleObj name="Chart" r:id="rId2" imgW="8077900" imgH="4285859" progId="Excel.Chart.8">
                  <p:embed/>
                  <p:pic>
                    <p:nvPicPr>
                      <p:cNvPr id="0" name="Grafikon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793875"/>
                        <a:ext cx="8069263"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697E41FD-844F-81DD-7AB6-360F960C6F51}"/>
              </a:ext>
            </a:extLst>
          </p:cNvPr>
          <p:cNvSpPr>
            <a:spLocks noGrp="1" noChangeArrowheads="1"/>
          </p:cNvSpPr>
          <p:nvPr>
            <p:ph type="body" idx="1"/>
          </p:nvPr>
        </p:nvSpPr>
        <p:spPr>
          <a:xfrm>
            <a:off x="250825" y="1341438"/>
            <a:ext cx="8642350" cy="4894262"/>
          </a:xfrm>
        </p:spPr>
        <p:txBody>
          <a:bodyPr/>
          <a:lstStyle/>
          <a:p>
            <a:pPr marL="0" indent="0">
              <a:lnSpc>
                <a:spcPct val="80000"/>
              </a:lnSpc>
              <a:buFontTx/>
              <a:buNone/>
            </a:pPr>
            <a:r>
              <a:rPr lang="hr-HR" altLang="sr-Latn-RS" sz="2400">
                <a:latin typeface="Times New Roman" panose="02020603050405020304" pitchFamily="18" charset="0"/>
              </a:rPr>
              <a:t>Konsolidirano polugodišnje izvršenje</a:t>
            </a:r>
          </a:p>
          <a:p>
            <a:pPr marL="0" indent="0">
              <a:lnSpc>
                <a:spcPct val="80000"/>
              </a:lnSpc>
              <a:buFontTx/>
              <a:buNone/>
            </a:pPr>
            <a:r>
              <a:rPr lang="hr-HR" altLang="sr-Latn-RS" sz="2400">
                <a:latin typeface="Times New Roman" panose="02020603050405020304" pitchFamily="18" charset="0"/>
              </a:rPr>
              <a:t>(uz proračun Županije uključeni i proračunski korisnici)</a:t>
            </a:r>
          </a:p>
        </p:txBody>
      </p:sp>
      <p:graphicFrame>
        <p:nvGraphicFramePr>
          <p:cNvPr id="17411" name="Grafikon 3">
            <a:extLst>
              <a:ext uri="{FF2B5EF4-FFF2-40B4-BE49-F238E27FC236}">
                <a16:creationId xmlns:a16="http://schemas.microsoft.com/office/drawing/2014/main" id="{85F084C4-8C44-9CB6-C822-80ED1FB4407B}"/>
              </a:ext>
            </a:extLst>
          </p:cNvPr>
          <p:cNvGraphicFramePr>
            <a:graphicFrameLocks/>
          </p:cNvGraphicFramePr>
          <p:nvPr/>
        </p:nvGraphicFramePr>
        <p:xfrm>
          <a:off x="417513" y="1938338"/>
          <a:ext cx="7158037" cy="4205287"/>
        </p:xfrm>
        <a:graphic>
          <a:graphicData uri="http://schemas.openxmlformats.org/presentationml/2006/ole">
            <mc:AlternateContent xmlns:mc="http://schemas.openxmlformats.org/markup-compatibility/2006">
              <mc:Choice xmlns:v="urn:schemas-microsoft-com:vml" Requires="v">
                <p:oleObj name="Chart" r:id="rId2" imgW="7163421" imgH="4212701" progId="Excel.Chart.8">
                  <p:embed/>
                </p:oleObj>
              </mc:Choice>
              <mc:Fallback>
                <p:oleObj name="Chart" r:id="rId2" imgW="7163421" imgH="4212701" progId="Excel.Chart.8">
                  <p:embed/>
                  <p:pic>
                    <p:nvPicPr>
                      <p:cNvPr id="0" name="Grafikon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938338"/>
                        <a:ext cx="7158037" cy="420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zervirano mjesto sadržaja 2">
            <a:extLst>
              <a:ext uri="{FF2B5EF4-FFF2-40B4-BE49-F238E27FC236}">
                <a16:creationId xmlns:a16="http://schemas.microsoft.com/office/drawing/2014/main" id="{E83AE154-63E6-335F-611C-80C34966A88C}"/>
              </a:ext>
            </a:extLst>
          </p:cNvPr>
          <p:cNvSpPr>
            <a:spLocks noGrp="1" noChangeArrowheads="1"/>
          </p:cNvSpPr>
          <p:nvPr>
            <p:ph idx="1"/>
          </p:nvPr>
        </p:nvSpPr>
        <p:spPr>
          <a:xfrm>
            <a:off x="250825" y="1052513"/>
            <a:ext cx="8694738" cy="5086350"/>
          </a:xfrm>
        </p:spPr>
        <p:txBody>
          <a:bodyPr/>
          <a:lstStyle/>
          <a:p>
            <a:pPr marL="0" indent="0">
              <a:buFontTx/>
              <a:buNone/>
            </a:pPr>
            <a:r>
              <a:rPr lang="hr-HR" altLang="sr-Latn-RS" sz="1600" b="1">
                <a:latin typeface="Times New Roman" panose="02020603050405020304" pitchFamily="18" charset="0"/>
                <a:cs typeface="Times New Roman" panose="02020603050405020304" pitchFamily="18" charset="0"/>
              </a:rPr>
              <a:t>PRIHODOVNA STRANA PRORAČUNA</a:t>
            </a:r>
          </a:p>
          <a:p>
            <a:pPr marL="0" indent="0">
              <a:buFontTx/>
              <a:buNone/>
            </a:pPr>
            <a:endParaRPr lang="hr-HR" altLang="sr-Latn-RS" sz="1600" b="1">
              <a:latin typeface="Times New Roman" panose="02020603050405020304" pitchFamily="18" charset="0"/>
              <a:cs typeface="Times New Roman" panose="02020603050405020304" pitchFamily="18" charset="0"/>
            </a:endParaRPr>
          </a:p>
          <a:p>
            <a:pPr marL="0" indent="0">
              <a:buFontTx/>
              <a:buNone/>
            </a:pPr>
            <a:r>
              <a:rPr lang="hr-HR" altLang="sr-Latn-RS" sz="1600" b="1">
                <a:latin typeface="Times New Roman" panose="02020603050405020304" pitchFamily="18" charset="0"/>
                <a:cs typeface="Times New Roman" panose="02020603050405020304" pitchFamily="18" charset="0"/>
              </a:rPr>
              <a:t>                                             - Struktura prihoda prema izvorima -</a:t>
            </a:r>
          </a:p>
          <a:p>
            <a:pPr marL="0" indent="0">
              <a:buFontTx/>
              <a:buNone/>
            </a:pPr>
            <a:endParaRPr lang="hr-HR" altLang="sr-Latn-RS" sz="1600">
              <a:latin typeface="Times New Roman" panose="02020603050405020304" pitchFamily="18" charset="0"/>
              <a:cs typeface="Times New Roman" panose="02020603050405020304" pitchFamily="18" charset="0"/>
            </a:endParaRPr>
          </a:p>
          <a:p>
            <a:pPr marL="0" indent="0">
              <a:buFontTx/>
              <a:buNone/>
            </a:pPr>
            <a:endParaRPr lang="hr-HR" altLang="sr-Latn-RS" sz="1600">
              <a:latin typeface="Times New Roman" panose="02020603050405020304" pitchFamily="18" charset="0"/>
              <a:cs typeface="Times New Roman" panose="02020603050405020304" pitchFamily="18" charset="0"/>
            </a:endParaRPr>
          </a:p>
        </p:txBody>
      </p:sp>
      <p:graphicFrame>
        <p:nvGraphicFramePr>
          <p:cNvPr id="3" name="Tablica 2">
            <a:extLst>
              <a:ext uri="{FF2B5EF4-FFF2-40B4-BE49-F238E27FC236}">
                <a16:creationId xmlns:a16="http://schemas.microsoft.com/office/drawing/2014/main" id="{58CC7672-87AE-E87B-756C-8F758163F356}"/>
              </a:ext>
            </a:extLst>
          </p:cNvPr>
          <p:cNvGraphicFramePr>
            <a:graphicFrameLocks noGrp="1"/>
          </p:cNvGraphicFramePr>
          <p:nvPr/>
        </p:nvGraphicFramePr>
        <p:xfrm>
          <a:off x="1298575" y="2246313"/>
          <a:ext cx="6570663" cy="3749675"/>
        </p:xfrm>
        <a:graphic>
          <a:graphicData uri="http://schemas.openxmlformats.org/drawingml/2006/table">
            <a:tbl>
              <a:tblPr/>
              <a:tblGrid>
                <a:gridCol w="1530350">
                  <a:extLst>
                    <a:ext uri="{9D8B030D-6E8A-4147-A177-3AD203B41FA5}">
                      <a16:colId xmlns:a16="http://schemas.microsoft.com/office/drawing/2014/main" val="20000"/>
                    </a:ext>
                  </a:extLst>
                </a:gridCol>
                <a:gridCol w="1177925">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638175">
                  <a:extLst>
                    <a:ext uri="{9D8B030D-6E8A-4147-A177-3AD203B41FA5}">
                      <a16:colId xmlns:a16="http://schemas.microsoft.com/office/drawing/2014/main" val="20004"/>
                    </a:ext>
                  </a:extLst>
                </a:gridCol>
                <a:gridCol w="681038">
                  <a:extLst>
                    <a:ext uri="{9D8B030D-6E8A-4147-A177-3AD203B41FA5}">
                      <a16:colId xmlns:a16="http://schemas.microsoft.com/office/drawing/2014/main" val="20005"/>
                    </a:ext>
                  </a:extLst>
                </a:gridCol>
                <a:gridCol w="549275">
                  <a:extLst>
                    <a:ext uri="{9D8B030D-6E8A-4147-A177-3AD203B41FA5}">
                      <a16:colId xmlns:a16="http://schemas.microsoft.com/office/drawing/2014/main" val="20006"/>
                    </a:ext>
                  </a:extLst>
                </a:gridCol>
              </a:tblGrid>
              <a:tr h="701157">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Vrsta prihoda</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Izvršenje 06/2021.</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Plan 2022.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Izvršenje 06/2022.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Izvršenje plana u 2022.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Indeks izvršenja 2022/2021</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Udio u ostvar. uk. prih.</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D8E4BC"/>
                    </a:solidFill>
                  </a:tcPr>
                </a:tc>
                <a:extLst>
                  <a:ext uri="{0D108BD9-81ED-4DB2-BD59-A6C34878D82A}">
                    <a16:rowId xmlns:a16="http://schemas.microsoft.com/office/drawing/2014/main" val="10000"/>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A) Prihodi od poreza</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42.661.933,78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85.285.000,00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40.526.317,87</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47,5%</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95,0%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46,2%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 Pomoći</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60.076.136,32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146.251.302,98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45.755.807,50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31,3%</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76,2%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52,2%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 Prihodi od imovine</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495.454,19</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3.923.855,00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502.020,60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101,3%</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0,6%</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 Prihodi od pristojbi i naknada</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931.882,17</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2.621.537,20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816.255,68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31,1%</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87,6%</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0,9%</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E) Ostali prihodi</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1.628.339,30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97.200,00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54.642,58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56,2%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3,4%</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F) Primici</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1.900,00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115.000,00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56.019,19</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48,7%</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2948,4%</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0,1%</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 Preneseni višak prethodnog razdoblja</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43.991,28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30.274.203,00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solidFill>
                      <a:srgbClr val="FCD5B4"/>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7"/>
                  </a:ext>
                </a:extLst>
              </a:tr>
              <a:tr h="381065">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Ukupno</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105.839.637,04</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268.568.098,18</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87.711.063,42</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32,7%</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82,9%</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tc>
                  <a:txBody>
                    <a:bodyPr/>
                    <a:lstStyle>
                      <a:lvl1pPr>
                        <a:spcBef>
                          <a:spcPct val="20000"/>
                        </a:spcBef>
                        <a:defRPr sz="2500">
                          <a:solidFill>
                            <a:schemeClr val="tx1"/>
                          </a:solidFill>
                          <a:latin typeface="Arial" panose="020B0604020202020204" pitchFamily="34" charset="0"/>
                        </a:defRPr>
                      </a:lvl1pPr>
                      <a:lvl2pPr marL="742950" indent="-285750">
                        <a:spcBef>
                          <a:spcPct val="20000"/>
                        </a:spcBef>
                        <a:defRPr sz="1900">
                          <a:solidFill>
                            <a:schemeClr val="tx1"/>
                          </a:solidFill>
                          <a:latin typeface="Arial" panose="020B0604020202020204" pitchFamily="34" charset="0"/>
                        </a:defRPr>
                      </a:lvl2pPr>
                      <a:lvl3pPr marL="1143000" indent="-228600">
                        <a:spcBef>
                          <a:spcPct val="20000"/>
                        </a:spcBef>
                        <a:defRPr sz="1700">
                          <a:solidFill>
                            <a:schemeClr val="tx1"/>
                          </a:solidFill>
                          <a:latin typeface="Arial" panose="020B0604020202020204" pitchFamily="34" charset="0"/>
                        </a:defRPr>
                      </a:lvl3pPr>
                      <a:lvl4pPr marL="1600200" indent="-228600">
                        <a:spcBef>
                          <a:spcPct val="20000"/>
                        </a:spcBef>
                        <a:defRPr sz="1600">
                          <a:solidFill>
                            <a:schemeClr val="tx1"/>
                          </a:solidFill>
                          <a:latin typeface="Arial" panose="020B0604020202020204" pitchFamily="34" charset="0"/>
                        </a:defRPr>
                      </a:lvl4pPr>
                      <a:lvl5pPr marL="2057400" indent="-228600">
                        <a:spcBef>
                          <a:spcPct val="20000"/>
                        </a:spcBef>
                        <a:defRPr sz="1600">
                          <a:solidFill>
                            <a:schemeClr val="tx1"/>
                          </a:solidFill>
                          <a:latin typeface="Arial" panose="020B0604020202020204" pitchFamily="34" charset="0"/>
                        </a:defRPr>
                      </a:lvl5pPr>
                      <a:lvl6pPr marL="2514600" indent="-228600" eaLnBrk="0" fontAlgn="base" hangingPunct="0">
                        <a:spcBef>
                          <a:spcPct val="20000"/>
                        </a:spcBef>
                        <a:spcAft>
                          <a:spcPct val="0"/>
                        </a:spcAft>
                        <a:defRPr sz="1600">
                          <a:solidFill>
                            <a:schemeClr val="tx1"/>
                          </a:solidFill>
                          <a:latin typeface="Arial" panose="020B0604020202020204" pitchFamily="34" charset="0"/>
                        </a:defRPr>
                      </a:lvl6pPr>
                      <a:lvl7pPr marL="2971800" indent="-228600" eaLnBrk="0" fontAlgn="base" hangingPunct="0">
                        <a:spcBef>
                          <a:spcPct val="20000"/>
                        </a:spcBef>
                        <a:spcAft>
                          <a:spcPct val="0"/>
                        </a:spcAft>
                        <a:defRPr sz="1600">
                          <a:solidFill>
                            <a:schemeClr val="tx1"/>
                          </a:solidFill>
                          <a:latin typeface="Arial" panose="020B0604020202020204" pitchFamily="34" charset="0"/>
                        </a:defRPr>
                      </a:lvl7pPr>
                      <a:lvl8pPr marL="3429000" indent="-228600" eaLnBrk="0" fontAlgn="base" hangingPunct="0">
                        <a:spcBef>
                          <a:spcPct val="20000"/>
                        </a:spcBef>
                        <a:spcAft>
                          <a:spcPct val="0"/>
                        </a:spcAft>
                        <a:defRPr sz="1600">
                          <a:solidFill>
                            <a:schemeClr val="tx1"/>
                          </a:solidFill>
                          <a:latin typeface="Arial" panose="020B0604020202020204" pitchFamily="34" charset="0"/>
                        </a:defRPr>
                      </a:lvl8pPr>
                      <a:lvl9pPr marL="3886200" indent="-228600" eaLnBrk="0" fontAlgn="base" hangingPunct="0">
                        <a:spcBef>
                          <a:spcPct val="20000"/>
                        </a:spcBef>
                        <a:spcAft>
                          <a:spcPct val="0"/>
                        </a:spcAft>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hr-HR" altLang="sr-Latn-RS" sz="10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100,0%</a:t>
                      </a:r>
                      <a:endParaRPr kumimoji="0" lang="hr-HR" altLang="sr-Latn-RS" sz="10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Calibri" panose="020F050202020403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8E4BC"/>
                    </a:solid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avokutnik 2">
            <a:extLst>
              <a:ext uri="{FF2B5EF4-FFF2-40B4-BE49-F238E27FC236}">
                <a16:creationId xmlns:a16="http://schemas.microsoft.com/office/drawing/2014/main" id="{8A9F4495-3463-E891-A992-F2C51AC146AD}"/>
              </a:ext>
            </a:extLst>
          </p:cNvPr>
          <p:cNvSpPr>
            <a:spLocks noChangeArrowheads="1"/>
          </p:cNvSpPr>
          <p:nvPr/>
        </p:nvSpPr>
        <p:spPr bwMode="auto">
          <a:xfrm>
            <a:off x="323850" y="1125538"/>
            <a:ext cx="3844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1600" b="1">
                <a:solidFill>
                  <a:srgbClr val="000000"/>
                </a:solidFill>
                <a:latin typeface="Times New Roman" panose="02020603050405020304" pitchFamily="18" charset="0"/>
                <a:cs typeface="Times New Roman" panose="02020603050405020304" pitchFamily="18" charset="0"/>
              </a:rPr>
              <a:t>PRIHODOVNA STRANA PRORAČUNA</a:t>
            </a:r>
          </a:p>
        </p:txBody>
      </p:sp>
      <p:graphicFrame>
        <p:nvGraphicFramePr>
          <p:cNvPr id="4" name="Tablica 3">
            <a:extLst>
              <a:ext uri="{FF2B5EF4-FFF2-40B4-BE49-F238E27FC236}">
                <a16:creationId xmlns:a16="http://schemas.microsoft.com/office/drawing/2014/main" id="{A7038BBE-1254-E7CC-8114-FBDED71ED023}"/>
              </a:ext>
            </a:extLst>
          </p:cNvPr>
          <p:cNvGraphicFramePr>
            <a:graphicFrameLocks noGrp="1"/>
          </p:cNvGraphicFramePr>
          <p:nvPr/>
        </p:nvGraphicFramePr>
        <p:xfrm>
          <a:off x="107950" y="2852738"/>
          <a:ext cx="4392613" cy="1968500"/>
        </p:xfrm>
        <a:graphic>
          <a:graphicData uri="http://schemas.openxmlformats.org/drawingml/2006/table">
            <a:tbl>
              <a:tblPr/>
              <a:tblGrid>
                <a:gridCol w="1903966">
                  <a:extLst>
                    <a:ext uri="{9D8B030D-6E8A-4147-A177-3AD203B41FA5}">
                      <a16:colId xmlns:a16="http://schemas.microsoft.com/office/drawing/2014/main" val="20000"/>
                    </a:ext>
                  </a:extLst>
                </a:gridCol>
                <a:gridCol w="1244324">
                  <a:extLst>
                    <a:ext uri="{9D8B030D-6E8A-4147-A177-3AD203B41FA5}">
                      <a16:colId xmlns:a16="http://schemas.microsoft.com/office/drawing/2014/main" val="20001"/>
                    </a:ext>
                  </a:extLst>
                </a:gridCol>
                <a:gridCol w="1244324">
                  <a:extLst>
                    <a:ext uri="{9D8B030D-6E8A-4147-A177-3AD203B41FA5}">
                      <a16:colId xmlns:a16="http://schemas.microsoft.com/office/drawing/2014/main" val="20002"/>
                    </a:ext>
                  </a:extLst>
                </a:gridCol>
              </a:tblGrid>
              <a:tr h="281214">
                <a:tc>
                  <a:txBody>
                    <a:bodyPr/>
                    <a:lstStyle/>
                    <a:p>
                      <a:pPr algn="l" fontAlgn="b"/>
                      <a:r>
                        <a:rPr lang="hr-HR" sz="1200" b="0" i="0" u="none" strike="noStrike">
                          <a:solidFill>
                            <a:srgbClr val="000000"/>
                          </a:solidFill>
                          <a:effectLst/>
                          <a:latin typeface="Times New Roman" panose="02020603050405020304" pitchFamily="18" charset="0"/>
                        </a:rPr>
                        <a:t>Izvorni prihodi</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hr-HR" sz="1200" b="0" i="0" u="none" strike="noStrike">
                          <a:solidFill>
                            <a:srgbClr val="000000"/>
                          </a:solidFill>
                          <a:effectLst/>
                          <a:latin typeface="Times New Roman" panose="02020603050405020304" pitchFamily="18" charset="0"/>
                        </a:rPr>
                        <a:t>37.655.565</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r" fontAlgn="b"/>
                      <a:r>
                        <a:rPr lang="hr-HR" sz="1200" b="0" i="0" u="none" strike="noStrike">
                          <a:solidFill>
                            <a:srgbClr val="000000"/>
                          </a:solidFill>
                          <a:effectLst/>
                          <a:latin typeface="Times New Roman" panose="02020603050405020304" pitchFamily="18" charset="0"/>
                        </a:rPr>
                        <a:t>42,9%</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0"/>
                  </a:ext>
                </a:extLst>
              </a:tr>
              <a:tr h="281214">
                <a:tc>
                  <a:txBody>
                    <a:bodyPr/>
                    <a:lstStyle/>
                    <a:p>
                      <a:pPr algn="l" fontAlgn="b"/>
                      <a:r>
                        <a:rPr lang="hr-HR" sz="1200" b="0" i="0" u="none" strike="noStrike">
                          <a:solidFill>
                            <a:srgbClr val="000000"/>
                          </a:solidFill>
                          <a:effectLst/>
                          <a:latin typeface="Times New Roman" panose="02020603050405020304" pitchFamily="18" charset="0"/>
                        </a:rPr>
                        <a:t>Dec. sredstva</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r-HR" sz="1200" b="0" i="0" u="none" strike="noStrike">
                          <a:solidFill>
                            <a:srgbClr val="000000"/>
                          </a:solidFill>
                          <a:effectLst/>
                          <a:latin typeface="Times New Roman" panose="02020603050405020304" pitchFamily="18" charset="0"/>
                        </a:rPr>
                        <a:t>35.597.404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r" fontAlgn="b"/>
                      <a:r>
                        <a:rPr lang="hr-HR" sz="1200" b="0" i="0" u="none" strike="noStrike">
                          <a:solidFill>
                            <a:srgbClr val="000000"/>
                          </a:solidFill>
                          <a:effectLst/>
                          <a:latin typeface="Times New Roman" panose="02020603050405020304" pitchFamily="18" charset="0"/>
                        </a:rPr>
                        <a:t>40,6%</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281214">
                <a:tc>
                  <a:txBody>
                    <a:bodyPr/>
                    <a:lstStyle/>
                    <a:p>
                      <a:pPr algn="l" fontAlgn="b"/>
                      <a:r>
                        <a:rPr lang="hr-HR" sz="1200" b="0" i="0" u="none" strike="noStrike">
                          <a:solidFill>
                            <a:srgbClr val="000000"/>
                          </a:solidFill>
                          <a:effectLst/>
                          <a:latin typeface="Times New Roman" panose="02020603050405020304" pitchFamily="18" charset="0"/>
                        </a:rPr>
                        <a:t>Pomoći DP i JLS</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r-HR" sz="1200" b="0" i="0" u="none" strike="noStrike">
                          <a:solidFill>
                            <a:srgbClr val="000000"/>
                          </a:solidFill>
                          <a:effectLst/>
                          <a:latin typeface="Times New Roman" panose="02020603050405020304" pitchFamily="18" charset="0"/>
                        </a:rPr>
                        <a:t>6.188.951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r" fontAlgn="b"/>
                      <a:r>
                        <a:rPr lang="hr-HR" sz="1200" b="0" i="0" u="none" strike="noStrike">
                          <a:solidFill>
                            <a:srgbClr val="000000"/>
                          </a:solidFill>
                          <a:effectLst/>
                          <a:latin typeface="Times New Roman" panose="02020603050405020304" pitchFamily="18" charset="0"/>
                        </a:rPr>
                        <a:t>7,1%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281214">
                <a:tc>
                  <a:txBody>
                    <a:bodyPr/>
                    <a:lstStyle/>
                    <a:p>
                      <a:pPr algn="l" fontAlgn="b"/>
                      <a:r>
                        <a:rPr lang="hr-HR" sz="1200" b="0" i="0" u="none" strike="noStrike">
                          <a:solidFill>
                            <a:srgbClr val="000000"/>
                          </a:solidFill>
                          <a:effectLst/>
                          <a:latin typeface="Times New Roman" panose="02020603050405020304" pitchFamily="18" charset="0"/>
                        </a:rPr>
                        <a:t>Primici</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r" fontAlgn="b"/>
                      <a:r>
                        <a:rPr lang="hr-HR" sz="1200" b="0" i="0" u="none" strike="noStrike">
                          <a:solidFill>
                            <a:srgbClr val="000000"/>
                          </a:solidFill>
                          <a:effectLst/>
                          <a:latin typeface="Times New Roman" panose="02020603050405020304" pitchFamily="18" charset="0"/>
                        </a:rPr>
                        <a:t>43.991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r" fontAlgn="b"/>
                      <a:r>
                        <a:rPr lang="hr-HR" sz="1200" b="0" i="0" u="none" strike="noStrike">
                          <a:solidFill>
                            <a:srgbClr val="000000"/>
                          </a:solidFill>
                          <a:effectLst/>
                          <a:latin typeface="Times New Roman" panose="02020603050405020304" pitchFamily="18" charset="0"/>
                        </a:rPr>
                        <a:t>0,1%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val="10003"/>
                  </a:ext>
                </a:extLst>
              </a:tr>
              <a:tr h="281214">
                <a:tc>
                  <a:txBody>
                    <a:bodyPr/>
                    <a:lstStyle/>
                    <a:p>
                      <a:pPr algn="l" fontAlgn="b"/>
                      <a:r>
                        <a:rPr lang="hr-HR" sz="1200" b="0" i="0" u="none" strike="noStrike">
                          <a:solidFill>
                            <a:srgbClr val="000000"/>
                          </a:solidFill>
                          <a:effectLst/>
                          <a:latin typeface="Times New Roman" panose="02020603050405020304" pitchFamily="18" charset="0"/>
                        </a:rPr>
                        <a:t>EU</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hr-HR" sz="1200" b="0" i="0" u="none" strike="noStrike">
                          <a:solidFill>
                            <a:srgbClr val="000000"/>
                          </a:solidFill>
                          <a:effectLst/>
                          <a:latin typeface="Times New Roman" panose="02020603050405020304" pitchFamily="18" charset="0"/>
                        </a:rPr>
                        <a:t>8.018.617</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hr-HR" sz="1200" b="0" i="0" u="none" strike="noStrike">
                          <a:solidFill>
                            <a:srgbClr val="000000"/>
                          </a:solidFill>
                          <a:effectLst/>
                          <a:latin typeface="Times New Roman" panose="02020603050405020304" pitchFamily="18" charset="0"/>
                        </a:rPr>
                        <a:t>9,1%</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281214">
                <a:tc>
                  <a:txBody>
                    <a:bodyPr/>
                    <a:lstStyle/>
                    <a:p>
                      <a:pPr algn="l" fontAlgn="b"/>
                      <a:r>
                        <a:rPr lang="hr-HR" sz="1200" b="0" i="0" u="none" strike="noStrike">
                          <a:solidFill>
                            <a:srgbClr val="000000"/>
                          </a:solidFill>
                          <a:effectLst/>
                          <a:latin typeface="Times New Roman" panose="02020603050405020304" pitchFamily="18" charset="0"/>
                        </a:rPr>
                        <a:t>Ostalo</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hr-HR" sz="1200" b="0" i="0" u="none" strike="noStrike">
                          <a:solidFill>
                            <a:srgbClr val="000000"/>
                          </a:solidFill>
                          <a:effectLst/>
                          <a:latin typeface="Times New Roman" panose="02020603050405020304" pitchFamily="18" charset="0"/>
                        </a:rPr>
                        <a:t>206.534</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r>
                        <a:rPr lang="hr-HR" sz="1200" b="0" i="0" u="none" strike="noStrike">
                          <a:solidFill>
                            <a:srgbClr val="000000"/>
                          </a:solidFill>
                          <a:effectLst/>
                          <a:latin typeface="Times New Roman" panose="02020603050405020304" pitchFamily="18" charset="0"/>
                        </a:rPr>
                        <a:t>0,2%</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281214">
                <a:tc>
                  <a:txBody>
                    <a:bodyPr/>
                    <a:lstStyle/>
                    <a:p>
                      <a:pPr algn="l" fontAlgn="b"/>
                      <a:r>
                        <a:rPr lang="hr-HR" sz="1200" b="0" i="0" u="none" strike="noStrike">
                          <a:solidFill>
                            <a:srgbClr val="000000"/>
                          </a:solidFill>
                          <a:effectLst/>
                          <a:latin typeface="Times New Roman" panose="02020603050405020304" pitchFamily="18"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hr-HR" sz="1200" b="0" i="0" u="none" strike="noStrike">
                          <a:solidFill>
                            <a:srgbClr val="000000"/>
                          </a:solidFill>
                          <a:effectLst/>
                          <a:latin typeface="Times New Roman" panose="02020603050405020304" pitchFamily="18" charset="0"/>
                        </a:rPr>
                        <a:t>87.711.063</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200" b="0" i="0" u="none" strike="noStrike" dirty="0">
                          <a:solidFill>
                            <a:srgbClr val="000000"/>
                          </a:solidFill>
                          <a:effectLst/>
                          <a:latin typeface="Times New Roman" panose="02020603050405020304" pitchFamily="18" charset="0"/>
                        </a:rPr>
                        <a:t> </a:t>
                      </a:r>
                    </a:p>
                  </a:txBody>
                  <a:tcPr marL="9525" marR="9525" marT="95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19493" name="Rezervirano mjesto sadržaja 8">
            <a:extLst>
              <a:ext uri="{FF2B5EF4-FFF2-40B4-BE49-F238E27FC236}">
                <a16:creationId xmlns:a16="http://schemas.microsoft.com/office/drawing/2014/main" id="{6AC82329-D2AC-D832-72D2-F02779955619}"/>
              </a:ext>
            </a:extLst>
          </p:cNvPr>
          <p:cNvGraphicFramePr>
            <a:graphicFrameLocks noGrp="1"/>
          </p:cNvGraphicFramePr>
          <p:nvPr>
            <p:ph idx="1"/>
          </p:nvPr>
        </p:nvGraphicFramePr>
        <p:xfrm>
          <a:off x="4449763" y="1793875"/>
          <a:ext cx="4532312" cy="4921250"/>
        </p:xfrm>
        <a:graphic>
          <a:graphicData uri="http://schemas.openxmlformats.org/presentationml/2006/ole">
            <mc:AlternateContent xmlns:mc="http://schemas.openxmlformats.org/markup-compatibility/2006">
              <mc:Choice xmlns:v="urn:schemas-microsoft-com:vml" Requires="v">
                <p:oleObj name="Chart" r:id="rId3" imgW="4541914" imgH="4925995" progId="Excel.Chart.8">
                  <p:embed/>
                </p:oleObj>
              </mc:Choice>
              <mc:Fallback>
                <p:oleObj name="Chart" r:id="rId3" imgW="4541914" imgH="4925995" progId="Excel.Chart.8">
                  <p:embed/>
                  <p:pic>
                    <p:nvPicPr>
                      <p:cNvPr id="0" name="Rezervirano mjesto sadržaja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763" y="1793875"/>
                        <a:ext cx="4532312"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5">
            <a:extLst>
              <a:ext uri="{FF2B5EF4-FFF2-40B4-BE49-F238E27FC236}">
                <a16:creationId xmlns:a16="http://schemas.microsoft.com/office/drawing/2014/main" id="{201309C6-4FB3-2D93-A14E-92E931E5C471}"/>
              </a:ext>
            </a:extLst>
          </p:cNvPr>
          <p:cNvSpPr>
            <a:spLocks noGrp="1"/>
          </p:cNvSpPr>
          <p:nvPr>
            <p:ph type="title"/>
          </p:nvPr>
        </p:nvSpPr>
        <p:spPr bwMode="auto">
          <a:xfrm>
            <a:off x="684213" y="981075"/>
            <a:ext cx="6778625" cy="22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sr-Latn-RS" altLang="sr-Latn-RS" sz="1600" b="1"/>
              <a:t>RASHODOVNA STRANA PRORAČUNA</a:t>
            </a:r>
          </a:p>
        </p:txBody>
      </p:sp>
      <p:sp>
        <p:nvSpPr>
          <p:cNvPr id="21507" name="TekstniOkvir 2">
            <a:extLst>
              <a:ext uri="{FF2B5EF4-FFF2-40B4-BE49-F238E27FC236}">
                <a16:creationId xmlns:a16="http://schemas.microsoft.com/office/drawing/2014/main" id="{B65898F3-E5F2-B56B-8569-55EF6FBDD006}"/>
              </a:ext>
            </a:extLst>
          </p:cNvPr>
          <p:cNvSpPr txBox="1">
            <a:spLocks noChangeArrowheads="1"/>
          </p:cNvSpPr>
          <p:nvPr/>
        </p:nvSpPr>
        <p:spPr bwMode="auto">
          <a:xfrm>
            <a:off x="755650" y="1773238"/>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9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sz="19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0"/>
              </a:spcBef>
              <a:buFontTx/>
              <a:buNone/>
            </a:pPr>
            <a:r>
              <a:rPr lang="hr-HR" altLang="sr-Latn-RS" sz="2000">
                <a:solidFill>
                  <a:srgbClr val="000000"/>
                </a:solidFill>
              </a:rPr>
              <a:t>Raspored rashoda prema mjestu troška</a:t>
            </a:r>
          </a:p>
        </p:txBody>
      </p:sp>
      <p:graphicFrame>
        <p:nvGraphicFramePr>
          <p:cNvPr id="3" name="Tablica 2">
            <a:extLst>
              <a:ext uri="{FF2B5EF4-FFF2-40B4-BE49-F238E27FC236}">
                <a16:creationId xmlns:a16="http://schemas.microsoft.com/office/drawing/2014/main" id="{76284EAF-70C6-5463-8330-191DE5B8D8C6}"/>
              </a:ext>
            </a:extLst>
          </p:cNvPr>
          <p:cNvGraphicFramePr>
            <a:graphicFrameLocks noGrp="1"/>
          </p:cNvGraphicFramePr>
          <p:nvPr/>
        </p:nvGraphicFramePr>
        <p:xfrm>
          <a:off x="323850" y="2492375"/>
          <a:ext cx="5400675" cy="3422650"/>
        </p:xfrm>
        <a:graphic>
          <a:graphicData uri="http://schemas.openxmlformats.org/drawingml/2006/table">
            <a:tbl>
              <a:tblPr/>
              <a:tblGrid>
                <a:gridCol w="1993107">
                  <a:extLst>
                    <a:ext uri="{9D8B030D-6E8A-4147-A177-3AD203B41FA5}">
                      <a16:colId xmlns:a16="http://schemas.microsoft.com/office/drawing/2014/main" val="20000"/>
                    </a:ext>
                  </a:extLst>
                </a:gridCol>
                <a:gridCol w="1260158">
                  <a:extLst>
                    <a:ext uri="{9D8B030D-6E8A-4147-A177-3AD203B41FA5}">
                      <a16:colId xmlns:a16="http://schemas.microsoft.com/office/drawing/2014/main" val="20001"/>
                    </a:ext>
                  </a:extLst>
                </a:gridCol>
                <a:gridCol w="1260158">
                  <a:extLst>
                    <a:ext uri="{9D8B030D-6E8A-4147-A177-3AD203B41FA5}">
                      <a16:colId xmlns:a16="http://schemas.microsoft.com/office/drawing/2014/main" val="20002"/>
                    </a:ext>
                  </a:extLst>
                </a:gridCol>
                <a:gridCol w="887253">
                  <a:extLst>
                    <a:ext uri="{9D8B030D-6E8A-4147-A177-3AD203B41FA5}">
                      <a16:colId xmlns:a16="http://schemas.microsoft.com/office/drawing/2014/main" val="20003"/>
                    </a:ext>
                  </a:extLst>
                </a:gridCol>
              </a:tblGrid>
              <a:tr h="390463">
                <a:tc>
                  <a:txBody>
                    <a:bodyPr/>
                    <a:lstStyle/>
                    <a:p>
                      <a:pPr algn="ctr" fontAlgn="ctr"/>
                      <a:r>
                        <a:rPr lang="hr-HR" sz="1200" b="1" i="0" u="none" strike="noStrike">
                          <a:solidFill>
                            <a:srgbClr val="000000"/>
                          </a:solidFill>
                          <a:effectLst/>
                          <a:latin typeface="Times New Roman" panose="02020603050405020304" pitchFamily="18" charset="0"/>
                        </a:rPr>
                        <a:t>Upravni odjel</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a:solidFill>
                            <a:srgbClr val="000000"/>
                          </a:solidFill>
                          <a:effectLst/>
                          <a:latin typeface="Times New Roman" panose="02020603050405020304" pitchFamily="18" charset="0"/>
                        </a:rPr>
                        <a:t>Rashod</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a:solidFill>
                            <a:srgbClr val="000000"/>
                          </a:solidFill>
                          <a:effectLst/>
                          <a:latin typeface="Times New Roman" panose="02020603050405020304" pitchFamily="18" charset="0"/>
                        </a:rPr>
                        <a:t>Izvršenje godišnjeg plana</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a:solidFill>
                            <a:srgbClr val="000000"/>
                          </a:solidFill>
                          <a:effectLst/>
                          <a:latin typeface="Times New Roman" panose="02020603050405020304" pitchFamily="18" charset="0"/>
                        </a:rPr>
                        <a:t>Udio</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295214">
                <a:tc>
                  <a:txBody>
                    <a:bodyPr/>
                    <a:lstStyle/>
                    <a:p>
                      <a:pPr algn="l" fontAlgn="ctr"/>
                      <a:r>
                        <a:rPr lang="hr-HR" sz="1200" b="0" i="0" u="none" strike="noStrike">
                          <a:solidFill>
                            <a:srgbClr val="000000"/>
                          </a:solidFill>
                          <a:effectLst/>
                          <a:latin typeface="Times New Roman" panose="02020603050405020304" pitchFamily="18" charset="0"/>
                        </a:rPr>
                        <a:t>Ured župana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r" fontAlgn="ctr"/>
                      <a:r>
                        <a:rPr lang="hr-HR" sz="1200" b="0" i="0" u="none" strike="noStrike">
                          <a:solidFill>
                            <a:srgbClr val="000000"/>
                          </a:solidFill>
                          <a:effectLst/>
                          <a:latin typeface="Times New Roman" panose="02020603050405020304" pitchFamily="18" charset="0"/>
                        </a:rPr>
                        <a:t>445.633,02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r" fontAlgn="ctr"/>
                      <a:r>
                        <a:rPr lang="hr-HR" sz="1200" b="0" i="0" u="none" strike="noStrike">
                          <a:solidFill>
                            <a:srgbClr val="000000"/>
                          </a:solidFill>
                          <a:effectLst/>
                          <a:latin typeface="Times New Roman" panose="02020603050405020304" pitchFamily="18" charset="0"/>
                        </a:rPr>
                        <a:t>39,8%</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tc>
                  <a:txBody>
                    <a:bodyPr/>
                    <a:lstStyle/>
                    <a:p>
                      <a:pPr algn="r" fontAlgn="ctr"/>
                      <a:r>
                        <a:rPr lang="hr-HR" sz="1200" b="0" i="0" u="none" strike="noStrike">
                          <a:solidFill>
                            <a:srgbClr val="000000"/>
                          </a:solidFill>
                          <a:effectLst/>
                          <a:latin typeface="Times New Roman" panose="02020603050405020304" pitchFamily="18" charset="0"/>
                        </a:rPr>
                        <a:t>0,5%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C5D9F1"/>
                    </a:solidFill>
                  </a:tcPr>
                </a:tc>
                <a:extLst>
                  <a:ext uri="{0D108BD9-81ED-4DB2-BD59-A6C34878D82A}">
                    <a16:rowId xmlns:a16="http://schemas.microsoft.com/office/drawing/2014/main" val="10001"/>
                  </a:ext>
                </a:extLst>
              </a:tr>
              <a:tr h="295214">
                <a:tc>
                  <a:txBody>
                    <a:bodyPr/>
                    <a:lstStyle/>
                    <a:p>
                      <a:pPr algn="l" fontAlgn="ctr"/>
                      <a:r>
                        <a:rPr lang="hr-HR" sz="1200" b="0" i="0" u="none" strike="noStrike">
                          <a:solidFill>
                            <a:srgbClr val="000000"/>
                          </a:solidFill>
                          <a:effectLst/>
                          <a:latin typeface="Times New Roman" panose="02020603050405020304" pitchFamily="18" charset="0"/>
                        </a:rPr>
                        <a:t>Županijska skupština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593.391,31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46,9%</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0,7%</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extLst>
                  <a:ext uri="{0D108BD9-81ED-4DB2-BD59-A6C34878D82A}">
                    <a16:rowId xmlns:a16="http://schemas.microsoft.com/office/drawing/2014/main" val="10002"/>
                  </a:ext>
                </a:extLst>
              </a:tr>
              <a:tr h="295214">
                <a:tc>
                  <a:txBody>
                    <a:bodyPr/>
                    <a:lstStyle/>
                    <a:p>
                      <a:pPr algn="l" fontAlgn="ctr"/>
                      <a:r>
                        <a:rPr lang="hr-HR" sz="1200" b="0" i="0" u="none" strike="noStrike">
                          <a:solidFill>
                            <a:srgbClr val="000000"/>
                          </a:solidFill>
                          <a:effectLst/>
                          <a:latin typeface="Times New Roman" panose="02020603050405020304" pitchFamily="18" charset="0"/>
                        </a:rPr>
                        <a:t>Gosp., polj., prom.</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6.429.989,48</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27,4%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7,6%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extLst>
                  <a:ext uri="{0D108BD9-81ED-4DB2-BD59-A6C34878D82A}">
                    <a16:rowId xmlns:a16="http://schemas.microsoft.com/office/drawing/2014/main" val="10003"/>
                  </a:ext>
                </a:extLst>
              </a:tr>
              <a:tr h="295214">
                <a:tc>
                  <a:txBody>
                    <a:bodyPr/>
                    <a:lstStyle/>
                    <a:p>
                      <a:pPr algn="l" fontAlgn="ctr"/>
                      <a:r>
                        <a:rPr lang="hr-HR" sz="1200" b="0" i="0" u="none" strike="noStrike">
                          <a:solidFill>
                            <a:srgbClr val="000000"/>
                          </a:solidFill>
                          <a:effectLst/>
                          <a:latin typeface="Times New Roman" panose="02020603050405020304" pitchFamily="18" charset="0"/>
                        </a:rPr>
                        <a:t>Financije</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r" fontAlgn="ctr"/>
                      <a:r>
                        <a:rPr lang="hr-HR" sz="1200" b="0" i="0" u="none" strike="noStrike">
                          <a:solidFill>
                            <a:srgbClr val="000000"/>
                          </a:solidFill>
                          <a:effectLst/>
                          <a:latin typeface="Times New Roman" panose="02020603050405020304" pitchFamily="18" charset="0"/>
                        </a:rPr>
                        <a:t>15.097.819,42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r" fontAlgn="ctr"/>
                      <a:r>
                        <a:rPr lang="hr-HR" sz="1200" b="0" i="0" u="none" strike="noStrike">
                          <a:solidFill>
                            <a:srgbClr val="000000"/>
                          </a:solidFill>
                          <a:effectLst/>
                          <a:latin typeface="Times New Roman" panose="02020603050405020304" pitchFamily="18" charset="0"/>
                        </a:rPr>
                        <a:t>51,0%</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tc>
                  <a:txBody>
                    <a:bodyPr/>
                    <a:lstStyle/>
                    <a:p>
                      <a:pPr algn="r" fontAlgn="ctr"/>
                      <a:r>
                        <a:rPr lang="hr-HR" sz="1200" b="0" i="0" u="none" strike="noStrike">
                          <a:solidFill>
                            <a:srgbClr val="000000"/>
                          </a:solidFill>
                          <a:effectLst/>
                          <a:latin typeface="Times New Roman" panose="02020603050405020304" pitchFamily="18" charset="0"/>
                        </a:rPr>
                        <a:t>17,9%</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CC0DA"/>
                    </a:solidFill>
                  </a:tcPr>
                </a:tc>
                <a:extLst>
                  <a:ext uri="{0D108BD9-81ED-4DB2-BD59-A6C34878D82A}">
                    <a16:rowId xmlns:a16="http://schemas.microsoft.com/office/drawing/2014/main" val="10004"/>
                  </a:ext>
                </a:extLst>
              </a:tr>
              <a:tr h="375258">
                <a:tc>
                  <a:txBody>
                    <a:bodyPr/>
                    <a:lstStyle/>
                    <a:p>
                      <a:pPr algn="l" fontAlgn="ctr"/>
                      <a:r>
                        <a:rPr lang="hr-HR" sz="1200" b="0" i="0" u="none" strike="noStrike">
                          <a:solidFill>
                            <a:srgbClr val="000000"/>
                          </a:solidFill>
                          <a:effectLst/>
                          <a:latin typeface="Times New Roman" panose="02020603050405020304" pitchFamily="18" charset="0"/>
                        </a:rPr>
                        <a:t>Prost. uređ., grad. i zašt.okoliša</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tc>
                  <a:txBody>
                    <a:bodyPr/>
                    <a:lstStyle/>
                    <a:p>
                      <a:pPr algn="r" fontAlgn="ctr"/>
                      <a:r>
                        <a:rPr lang="hr-HR" sz="1200" b="0" i="0" u="none" strike="noStrike">
                          <a:solidFill>
                            <a:srgbClr val="000000"/>
                          </a:solidFill>
                          <a:effectLst/>
                          <a:latin typeface="Times New Roman" panose="02020603050405020304" pitchFamily="18" charset="0"/>
                        </a:rPr>
                        <a:t>2.077.801,82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tc>
                  <a:txBody>
                    <a:bodyPr/>
                    <a:lstStyle/>
                    <a:p>
                      <a:pPr algn="r" fontAlgn="ctr"/>
                      <a:r>
                        <a:rPr lang="hr-HR" sz="1200" b="0" i="0" u="none" strike="noStrike">
                          <a:solidFill>
                            <a:srgbClr val="000000"/>
                          </a:solidFill>
                          <a:effectLst/>
                          <a:latin typeface="Times New Roman" panose="02020603050405020304" pitchFamily="18" charset="0"/>
                        </a:rPr>
                        <a:t>6,7%</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tc>
                  <a:txBody>
                    <a:bodyPr/>
                    <a:lstStyle/>
                    <a:p>
                      <a:pPr algn="r" fontAlgn="ctr"/>
                      <a:r>
                        <a:rPr lang="hr-HR" sz="1200" b="0" i="0" u="none" strike="noStrike">
                          <a:solidFill>
                            <a:srgbClr val="000000"/>
                          </a:solidFill>
                          <a:effectLst/>
                          <a:latin typeface="Times New Roman" panose="02020603050405020304" pitchFamily="18" charset="0"/>
                        </a:rPr>
                        <a:t>2,5%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2CDDC"/>
                    </a:solidFill>
                  </a:tcPr>
                </a:tc>
                <a:extLst>
                  <a:ext uri="{0D108BD9-81ED-4DB2-BD59-A6C34878D82A}">
                    <a16:rowId xmlns:a16="http://schemas.microsoft.com/office/drawing/2014/main" val="10005"/>
                  </a:ext>
                </a:extLst>
              </a:tr>
              <a:tr h="295214">
                <a:tc>
                  <a:txBody>
                    <a:bodyPr/>
                    <a:lstStyle/>
                    <a:p>
                      <a:pPr algn="l" fontAlgn="ctr"/>
                      <a:r>
                        <a:rPr lang="hr-HR" sz="1200" b="0" i="0" u="none" strike="noStrike">
                          <a:solidFill>
                            <a:srgbClr val="000000"/>
                          </a:solidFill>
                          <a:effectLst/>
                          <a:latin typeface="Times New Roman" panose="02020603050405020304" pitchFamily="18" charset="0"/>
                        </a:rPr>
                        <a:t>Zdravstvo, soc. skrb</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r" fontAlgn="ctr"/>
                      <a:r>
                        <a:rPr lang="hr-HR" sz="1200" b="0" i="0" u="none" strike="noStrike">
                          <a:solidFill>
                            <a:srgbClr val="000000"/>
                          </a:solidFill>
                          <a:effectLst/>
                          <a:latin typeface="Times New Roman" panose="02020603050405020304" pitchFamily="18" charset="0"/>
                        </a:rPr>
                        <a:t>11.492.145,25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r" fontAlgn="ctr"/>
                      <a:r>
                        <a:rPr lang="hr-HR" sz="1200" b="0" i="0" u="none" strike="noStrike">
                          <a:solidFill>
                            <a:srgbClr val="000000"/>
                          </a:solidFill>
                          <a:effectLst/>
                          <a:latin typeface="Times New Roman" panose="02020603050405020304" pitchFamily="18" charset="0"/>
                        </a:rPr>
                        <a:t>26,5%</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r" fontAlgn="ctr"/>
                      <a:r>
                        <a:rPr lang="hr-HR" sz="1200" b="0" i="0" u="none" strike="noStrike">
                          <a:solidFill>
                            <a:srgbClr val="000000"/>
                          </a:solidFill>
                          <a:effectLst/>
                          <a:latin typeface="Times New Roman" panose="02020603050405020304" pitchFamily="18" charset="0"/>
                        </a:rPr>
                        <a:t>13,6%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10006"/>
                  </a:ext>
                </a:extLst>
              </a:tr>
              <a:tr h="295214">
                <a:tc>
                  <a:txBody>
                    <a:bodyPr/>
                    <a:lstStyle/>
                    <a:p>
                      <a:pPr algn="l" fontAlgn="ctr"/>
                      <a:r>
                        <a:rPr lang="hr-HR" sz="1200" b="0" i="0" u="none" strike="noStrike">
                          <a:solidFill>
                            <a:srgbClr val="000000"/>
                          </a:solidFill>
                          <a:effectLst/>
                          <a:latin typeface="Times New Roman" panose="02020603050405020304" pitchFamily="18" charset="0"/>
                        </a:rPr>
                        <a:t>Obrazovanje, kultura, sport</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tc>
                  <a:txBody>
                    <a:bodyPr/>
                    <a:lstStyle/>
                    <a:p>
                      <a:pPr algn="r" fontAlgn="ctr"/>
                      <a:r>
                        <a:rPr lang="hr-HR" sz="1200" b="0" i="0" u="none" strike="noStrike">
                          <a:solidFill>
                            <a:srgbClr val="000000"/>
                          </a:solidFill>
                          <a:effectLst/>
                          <a:latin typeface="Times New Roman" panose="02020603050405020304" pitchFamily="18" charset="0"/>
                        </a:rPr>
                        <a:t>40.057.873,06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tc>
                  <a:txBody>
                    <a:bodyPr/>
                    <a:lstStyle/>
                    <a:p>
                      <a:pPr algn="r" fontAlgn="ctr"/>
                      <a:r>
                        <a:rPr lang="hr-HR" sz="1200" b="0" i="0" u="none" strike="noStrike">
                          <a:solidFill>
                            <a:srgbClr val="000000"/>
                          </a:solidFill>
                          <a:effectLst/>
                          <a:latin typeface="Times New Roman" panose="02020603050405020304" pitchFamily="18" charset="0"/>
                        </a:rPr>
                        <a:t>35,3%</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tc>
                  <a:txBody>
                    <a:bodyPr/>
                    <a:lstStyle/>
                    <a:p>
                      <a:pPr algn="r" fontAlgn="ctr"/>
                      <a:r>
                        <a:rPr lang="hr-HR" sz="1200" b="0" i="0" u="none" strike="noStrike">
                          <a:solidFill>
                            <a:srgbClr val="000000"/>
                          </a:solidFill>
                          <a:effectLst/>
                          <a:latin typeface="Times New Roman" panose="02020603050405020304" pitchFamily="18" charset="0"/>
                        </a:rPr>
                        <a:t>47,6%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ABF8F"/>
                    </a:solidFill>
                  </a:tcPr>
                </a:tc>
                <a:extLst>
                  <a:ext uri="{0D108BD9-81ED-4DB2-BD59-A6C34878D82A}">
                    <a16:rowId xmlns:a16="http://schemas.microsoft.com/office/drawing/2014/main" val="10007"/>
                  </a:ext>
                </a:extLst>
              </a:tr>
              <a:tr h="295214">
                <a:tc>
                  <a:txBody>
                    <a:bodyPr/>
                    <a:lstStyle/>
                    <a:p>
                      <a:pPr algn="l" fontAlgn="ctr"/>
                      <a:r>
                        <a:rPr lang="hr-HR" sz="1200" b="0" i="0" u="none" strike="noStrike">
                          <a:solidFill>
                            <a:srgbClr val="000000"/>
                          </a:solidFill>
                          <a:effectLst/>
                          <a:latin typeface="Times New Roman" panose="02020603050405020304" pitchFamily="18" charset="0"/>
                        </a:rPr>
                        <a:t>Opći i zajednički poslovi</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2.870.982,31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33,9%</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tc>
                  <a:txBody>
                    <a:bodyPr/>
                    <a:lstStyle/>
                    <a:p>
                      <a:pPr algn="r" fontAlgn="ctr"/>
                      <a:r>
                        <a:rPr lang="hr-HR" sz="1200" b="0" i="0" u="none" strike="noStrike">
                          <a:solidFill>
                            <a:srgbClr val="000000"/>
                          </a:solidFill>
                          <a:effectLst/>
                          <a:latin typeface="Times New Roman" panose="02020603050405020304" pitchFamily="18" charset="0"/>
                        </a:rPr>
                        <a:t>3,4%</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9694"/>
                    </a:solidFill>
                  </a:tcPr>
                </a:tc>
                <a:extLst>
                  <a:ext uri="{0D108BD9-81ED-4DB2-BD59-A6C34878D82A}">
                    <a16:rowId xmlns:a16="http://schemas.microsoft.com/office/drawing/2014/main" val="10008"/>
                  </a:ext>
                </a:extLst>
              </a:tr>
              <a:tr h="295214">
                <a:tc>
                  <a:txBody>
                    <a:bodyPr/>
                    <a:lstStyle/>
                    <a:p>
                      <a:pPr algn="l" fontAlgn="ctr"/>
                      <a:r>
                        <a:rPr lang="hr-HR" sz="1200" b="0" i="0" u="none" strike="noStrike">
                          <a:solidFill>
                            <a:srgbClr val="000000"/>
                          </a:solidFill>
                          <a:effectLst/>
                          <a:latin typeface="Times New Roman" panose="02020603050405020304" pitchFamily="18" charset="0"/>
                        </a:rPr>
                        <a:t>Javna nabava i fondovi EU</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r" fontAlgn="ctr"/>
                      <a:r>
                        <a:rPr lang="hr-HR" sz="1200" b="0" i="0" u="none" strike="noStrike">
                          <a:solidFill>
                            <a:srgbClr val="000000"/>
                          </a:solidFill>
                          <a:effectLst/>
                          <a:latin typeface="Times New Roman" panose="02020603050405020304" pitchFamily="18" charset="0"/>
                        </a:rPr>
                        <a:t>5.172.468,89</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r" fontAlgn="ctr"/>
                      <a:r>
                        <a:rPr lang="hr-HR" sz="1200" b="0" i="0" u="none" strike="noStrike">
                          <a:solidFill>
                            <a:srgbClr val="000000"/>
                          </a:solidFill>
                          <a:effectLst/>
                          <a:latin typeface="Times New Roman" panose="02020603050405020304" pitchFamily="18" charset="0"/>
                        </a:rPr>
                        <a:t>30,8%</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r" fontAlgn="ctr"/>
                      <a:r>
                        <a:rPr lang="hr-HR" sz="1200" b="0" i="0" u="none" strike="noStrike">
                          <a:solidFill>
                            <a:srgbClr val="000000"/>
                          </a:solidFill>
                          <a:effectLst/>
                          <a:latin typeface="Times New Roman" panose="02020603050405020304" pitchFamily="18" charset="0"/>
                        </a:rPr>
                        <a:t>6,1%</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95214">
                <a:tc>
                  <a:txBody>
                    <a:bodyPr/>
                    <a:lstStyle/>
                    <a:p>
                      <a:pPr algn="ctr" fontAlgn="ctr"/>
                      <a:r>
                        <a:rPr lang="hr-HR" sz="1200" b="1" i="0" u="none" strike="noStrike">
                          <a:solidFill>
                            <a:srgbClr val="000000"/>
                          </a:solidFill>
                          <a:effectLst/>
                          <a:latin typeface="Times New Roman" panose="02020603050405020304" pitchFamily="18" charset="0"/>
                        </a:rPr>
                        <a:t>UKUPNO</a:t>
                      </a:r>
                    </a:p>
                  </a:txBody>
                  <a:tcPr marL="9525" marR="9525" marT="9526"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a:solidFill>
                            <a:srgbClr val="000000"/>
                          </a:solidFill>
                          <a:effectLst/>
                          <a:latin typeface="Times New Roman" panose="02020603050405020304" pitchFamily="18" charset="0"/>
                        </a:rPr>
                        <a:t>84.238.104,56</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a:solidFill>
                            <a:srgbClr val="000000"/>
                          </a:solidFill>
                          <a:effectLst/>
                          <a:latin typeface="Times New Roman" panose="02020603050405020304" pitchFamily="18" charset="0"/>
                        </a:rPr>
                        <a:t>41,2%</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hr-HR" sz="1200" b="1" i="0" u="none" strike="noStrike" dirty="0">
                          <a:solidFill>
                            <a:srgbClr val="000000"/>
                          </a:solidFill>
                          <a:effectLst/>
                          <a:latin typeface="Times New Roman" panose="02020603050405020304" pitchFamily="18" charset="0"/>
                        </a:rPr>
                        <a:t>100,0%</a:t>
                      </a:r>
                    </a:p>
                  </a:txBody>
                  <a:tcPr marL="9525" marR="9525" marT="9526"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bl>
          </a:graphicData>
        </a:graphic>
      </p:graphicFrame>
      <p:graphicFrame>
        <p:nvGraphicFramePr>
          <p:cNvPr id="21570" name="Rezervirano mjesto sadržaja 8">
            <a:extLst>
              <a:ext uri="{FF2B5EF4-FFF2-40B4-BE49-F238E27FC236}">
                <a16:creationId xmlns:a16="http://schemas.microsoft.com/office/drawing/2014/main" id="{25278742-6276-DACD-F1F2-8E4C399636B3}"/>
              </a:ext>
            </a:extLst>
          </p:cNvPr>
          <p:cNvGraphicFramePr>
            <a:graphicFrameLocks noGrp="1"/>
          </p:cNvGraphicFramePr>
          <p:nvPr>
            <p:ph sz="half" idx="2"/>
          </p:nvPr>
        </p:nvGraphicFramePr>
        <p:xfrm>
          <a:off x="5816600" y="1938338"/>
          <a:ext cx="2909888" cy="4776787"/>
        </p:xfrm>
        <a:graphic>
          <a:graphicData uri="http://schemas.openxmlformats.org/presentationml/2006/ole">
            <mc:AlternateContent xmlns:mc="http://schemas.openxmlformats.org/markup-compatibility/2006">
              <mc:Choice xmlns:v="urn:schemas-microsoft-com:vml" Requires="v">
                <p:oleObj name="Chart" r:id="rId3" imgW="2914141" imgH="4785775" progId="Excel.Chart.8">
                  <p:embed/>
                </p:oleObj>
              </mc:Choice>
              <mc:Fallback>
                <p:oleObj name="Chart" r:id="rId3" imgW="2914141" imgH="4785775" progId="Excel.Chart.8">
                  <p:embed/>
                  <p:pic>
                    <p:nvPicPr>
                      <p:cNvPr id="0" name="Rezervirano mjesto sadržaja 8"/>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6600" y="1938338"/>
                        <a:ext cx="290988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zervirano mjesto sadržaja 2">
            <a:extLst>
              <a:ext uri="{FF2B5EF4-FFF2-40B4-BE49-F238E27FC236}">
                <a16:creationId xmlns:a16="http://schemas.microsoft.com/office/drawing/2014/main" id="{B872AA4D-3B00-C34C-765A-3D9E433F70AF}"/>
              </a:ext>
            </a:extLst>
          </p:cNvPr>
          <p:cNvSpPr>
            <a:spLocks noGrp="1" noChangeArrowheads="1"/>
          </p:cNvSpPr>
          <p:nvPr>
            <p:ph sz="half" idx="1"/>
          </p:nvPr>
        </p:nvSpPr>
        <p:spPr/>
        <p:txBody>
          <a:bodyPr/>
          <a:lstStyle/>
          <a:p>
            <a:pPr marL="0" indent="0">
              <a:buFontTx/>
              <a:buNone/>
            </a:pPr>
            <a:r>
              <a:rPr lang="hr-HR" altLang="sr-Latn-RS" sz="1600" b="1">
                <a:latin typeface="Times New Roman" panose="02020603050405020304" pitchFamily="18" charset="0"/>
                <a:cs typeface="Times New Roman" panose="02020603050405020304" pitchFamily="18" charset="0"/>
              </a:rPr>
              <a:t>RASHODOVNA STRANA PRORAČUNA</a:t>
            </a:r>
          </a:p>
          <a:p>
            <a:pPr marL="0" indent="0">
              <a:buFontTx/>
              <a:buNone/>
            </a:pPr>
            <a:endParaRPr lang="hr-HR" altLang="sr-Latn-RS" sz="1600" b="1">
              <a:latin typeface="Times New Roman" panose="02020603050405020304" pitchFamily="18" charset="0"/>
              <a:cs typeface="Times New Roman" panose="02020603050405020304" pitchFamily="18" charset="0"/>
            </a:endParaRPr>
          </a:p>
          <a:p>
            <a:pPr marL="0" indent="0">
              <a:buFontTx/>
              <a:buNone/>
            </a:pPr>
            <a:r>
              <a:rPr lang="hr-HR" altLang="sr-Latn-RS" sz="1600" b="1">
                <a:latin typeface="Times New Roman" panose="02020603050405020304" pitchFamily="18" charset="0"/>
                <a:cs typeface="Times New Roman" panose="02020603050405020304" pitchFamily="18" charset="0"/>
              </a:rPr>
              <a:t>         - Raspored rashoda prema vrsti troška –</a:t>
            </a:r>
          </a:p>
          <a:p>
            <a:pPr marL="0" indent="0">
              <a:buFontTx/>
              <a:buNone/>
            </a:pPr>
            <a:endParaRPr lang="hr-HR" altLang="sr-Latn-RS" sz="1600" b="1">
              <a:latin typeface="Times New Roman" panose="02020603050405020304" pitchFamily="18" charset="0"/>
              <a:cs typeface="Times New Roman" panose="02020603050405020304" pitchFamily="18" charset="0"/>
            </a:endParaRPr>
          </a:p>
          <a:p>
            <a:pPr marL="0" indent="0">
              <a:buFontTx/>
              <a:buNone/>
            </a:pPr>
            <a:endParaRPr lang="hr-HR" altLang="sr-Latn-RS" sz="1600" b="1">
              <a:latin typeface="Times New Roman" panose="02020603050405020304" pitchFamily="18" charset="0"/>
              <a:cs typeface="Times New Roman" panose="02020603050405020304" pitchFamily="18" charset="0"/>
            </a:endParaRPr>
          </a:p>
          <a:p>
            <a:pPr marL="0" indent="0">
              <a:buFontTx/>
              <a:buNone/>
            </a:pPr>
            <a:endParaRPr lang="hr-HR" altLang="sr-Latn-RS" sz="1600" b="1">
              <a:latin typeface="Times New Roman" panose="02020603050405020304" pitchFamily="18" charset="0"/>
              <a:cs typeface="Times New Roman" panose="02020603050405020304" pitchFamily="18" charset="0"/>
            </a:endParaRPr>
          </a:p>
        </p:txBody>
      </p:sp>
      <p:graphicFrame>
        <p:nvGraphicFramePr>
          <p:cNvPr id="9" name="Rezervirano mjesto sadržaja 8">
            <a:extLst>
              <a:ext uri="{FF2B5EF4-FFF2-40B4-BE49-F238E27FC236}">
                <a16:creationId xmlns:a16="http://schemas.microsoft.com/office/drawing/2014/main" id="{4F1864CA-2AC1-ED75-EDE6-EB0BF43C6DCA}"/>
              </a:ext>
            </a:extLst>
          </p:cNvPr>
          <p:cNvGraphicFramePr>
            <a:graphicFrameLocks noGrp="1"/>
          </p:cNvGraphicFramePr>
          <p:nvPr>
            <p:ph sz="half" idx="2"/>
          </p:nvPr>
        </p:nvGraphicFramePr>
        <p:xfrm>
          <a:off x="323850" y="2924175"/>
          <a:ext cx="4319588" cy="2327275"/>
        </p:xfrm>
        <a:graphic>
          <a:graphicData uri="http://schemas.openxmlformats.org/drawingml/2006/table">
            <a:tbl>
              <a:tblPr/>
              <a:tblGrid>
                <a:gridCol w="1980473">
                  <a:extLst>
                    <a:ext uri="{9D8B030D-6E8A-4147-A177-3AD203B41FA5}">
                      <a16:colId xmlns:a16="http://schemas.microsoft.com/office/drawing/2014/main" val="20000"/>
                    </a:ext>
                  </a:extLst>
                </a:gridCol>
                <a:gridCol w="1285402">
                  <a:extLst>
                    <a:ext uri="{9D8B030D-6E8A-4147-A177-3AD203B41FA5}">
                      <a16:colId xmlns:a16="http://schemas.microsoft.com/office/drawing/2014/main" val="20001"/>
                    </a:ext>
                  </a:extLst>
                </a:gridCol>
                <a:gridCol w="1053713">
                  <a:extLst>
                    <a:ext uri="{9D8B030D-6E8A-4147-A177-3AD203B41FA5}">
                      <a16:colId xmlns:a16="http://schemas.microsoft.com/office/drawing/2014/main" val="20002"/>
                    </a:ext>
                  </a:extLst>
                </a:gridCol>
              </a:tblGrid>
              <a:tr h="387879">
                <a:tc>
                  <a:txBody>
                    <a:bodyPr/>
                    <a:lstStyle/>
                    <a:p>
                      <a:pPr algn="ctr" fontAlgn="ctr"/>
                      <a:r>
                        <a:rPr lang="hr-HR" sz="1200" b="0" i="0" u="none" strike="noStrike" dirty="0">
                          <a:solidFill>
                            <a:srgbClr val="000000"/>
                          </a:solidFill>
                          <a:effectLst/>
                          <a:latin typeface="Times New Roman" panose="02020603050405020304" pitchFamily="18" charset="0"/>
                        </a:rPr>
                        <a:t>Vrsta rashoda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0" i="0" u="none" strike="noStrike">
                          <a:solidFill>
                            <a:srgbClr val="000000"/>
                          </a:solidFill>
                          <a:effectLst/>
                          <a:latin typeface="Times New Roman" panose="02020603050405020304" pitchFamily="18" charset="0"/>
                        </a:rPr>
                        <a:t>Rashod</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tc>
                  <a:txBody>
                    <a:bodyPr/>
                    <a:lstStyle/>
                    <a:p>
                      <a:pPr algn="ctr" fontAlgn="ctr"/>
                      <a:r>
                        <a:rPr lang="hr-HR" sz="1200" b="0" i="0" u="none" strike="noStrike">
                          <a:solidFill>
                            <a:srgbClr val="000000"/>
                          </a:solidFill>
                          <a:effectLst/>
                          <a:latin typeface="Times New Roman" panose="02020603050405020304" pitchFamily="18" charset="0"/>
                        </a:rPr>
                        <a:t>Udio</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87879">
                <a:tc>
                  <a:txBody>
                    <a:bodyPr/>
                    <a:lstStyle/>
                    <a:p>
                      <a:pPr algn="l" fontAlgn="ctr"/>
                      <a:r>
                        <a:rPr lang="hr-HR" sz="1200" b="0" i="0" u="none" strike="noStrike">
                          <a:solidFill>
                            <a:srgbClr val="000000"/>
                          </a:solidFill>
                          <a:effectLst/>
                          <a:latin typeface="Times New Roman" panose="02020603050405020304" pitchFamily="18" charset="0"/>
                        </a:rPr>
                        <a:t>Rashodi za zaposlene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hr-HR" sz="1200" b="0" i="0" u="none" strike="noStrike">
                          <a:solidFill>
                            <a:srgbClr val="000000"/>
                          </a:solidFill>
                          <a:effectLst/>
                          <a:latin typeface="Times New Roman" panose="02020603050405020304" pitchFamily="18" charset="0"/>
                        </a:rPr>
                        <a:t>10.314.697,23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hr-HR" sz="1200" b="0" i="0" u="none" strike="noStrike">
                          <a:solidFill>
                            <a:srgbClr val="000000"/>
                          </a:solidFill>
                          <a:effectLst/>
                          <a:latin typeface="Times New Roman" panose="02020603050405020304" pitchFamily="18" charset="0"/>
                        </a:rPr>
                        <a:t>12,2%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extLst>
                  <a:ext uri="{0D108BD9-81ED-4DB2-BD59-A6C34878D82A}">
                    <a16:rowId xmlns:a16="http://schemas.microsoft.com/office/drawing/2014/main" val="10001"/>
                  </a:ext>
                </a:extLst>
              </a:tr>
              <a:tr h="387879">
                <a:tc>
                  <a:txBody>
                    <a:bodyPr/>
                    <a:lstStyle/>
                    <a:p>
                      <a:pPr algn="l" fontAlgn="ctr"/>
                      <a:r>
                        <a:rPr lang="hr-HR" sz="1200" b="0" i="0" u="none" strike="noStrike">
                          <a:solidFill>
                            <a:srgbClr val="000000"/>
                          </a:solidFill>
                          <a:effectLst/>
                          <a:latin typeface="Times New Roman" panose="02020603050405020304" pitchFamily="18" charset="0"/>
                        </a:rPr>
                        <a:t>Materijalni troškovi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hr-HR" sz="1200" b="0" i="0" u="none" strike="noStrike">
                          <a:solidFill>
                            <a:srgbClr val="000000"/>
                          </a:solidFill>
                          <a:effectLst/>
                          <a:latin typeface="Times New Roman" panose="02020603050405020304" pitchFamily="18" charset="0"/>
                        </a:rPr>
                        <a:t>2.802.381,91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tc>
                  <a:txBody>
                    <a:bodyPr/>
                    <a:lstStyle/>
                    <a:p>
                      <a:pPr algn="r" fontAlgn="ctr"/>
                      <a:r>
                        <a:rPr lang="hr-HR" sz="1200" b="0" i="0" u="none" strike="noStrike">
                          <a:solidFill>
                            <a:srgbClr val="000000"/>
                          </a:solidFill>
                          <a:effectLst/>
                          <a:latin typeface="Times New Roman" panose="02020603050405020304" pitchFamily="18" charset="0"/>
                        </a:rPr>
                        <a:t>3,3%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AEEF3"/>
                    </a:solidFill>
                  </a:tcPr>
                </a:tc>
                <a:extLst>
                  <a:ext uri="{0D108BD9-81ED-4DB2-BD59-A6C34878D82A}">
                    <a16:rowId xmlns:a16="http://schemas.microsoft.com/office/drawing/2014/main" val="10002"/>
                  </a:ext>
                </a:extLst>
              </a:tr>
              <a:tr h="387879">
                <a:tc>
                  <a:txBody>
                    <a:bodyPr/>
                    <a:lstStyle/>
                    <a:p>
                      <a:pPr algn="l" fontAlgn="ctr"/>
                      <a:r>
                        <a:rPr lang="hr-HR" sz="1200" b="0" i="0" u="none" strike="noStrike">
                          <a:solidFill>
                            <a:srgbClr val="000000"/>
                          </a:solidFill>
                          <a:effectLst/>
                          <a:latin typeface="Times New Roman" panose="02020603050405020304" pitchFamily="18" charset="0"/>
                        </a:rPr>
                        <a:t>Uredska i računalna oprema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79.748,95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tc>
                  <a:txBody>
                    <a:bodyPr/>
                    <a:lstStyle/>
                    <a:p>
                      <a:pPr algn="r" fontAlgn="ctr"/>
                      <a:r>
                        <a:rPr lang="hr-HR" sz="1200" b="0" i="0" u="none" strike="noStrike">
                          <a:solidFill>
                            <a:srgbClr val="000000"/>
                          </a:solidFill>
                          <a:effectLst/>
                          <a:latin typeface="Times New Roman" panose="02020603050405020304" pitchFamily="18" charset="0"/>
                        </a:rPr>
                        <a:t>0,2%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4D79B"/>
                    </a:solidFill>
                  </a:tcPr>
                </a:tc>
                <a:extLst>
                  <a:ext uri="{0D108BD9-81ED-4DB2-BD59-A6C34878D82A}">
                    <a16:rowId xmlns:a16="http://schemas.microsoft.com/office/drawing/2014/main" val="10003"/>
                  </a:ext>
                </a:extLst>
              </a:tr>
              <a:tr h="387879">
                <a:tc>
                  <a:txBody>
                    <a:bodyPr/>
                    <a:lstStyle/>
                    <a:p>
                      <a:pPr algn="l" fontAlgn="ctr"/>
                      <a:r>
                        <a:rPr lang="hr-HR" sz="1200" b="0" i="0" u="none" strike="noStrike">
                          <a:solidFill>
                            <a:srgbClr val="000000"/>
                          </a:solidFill>
                          <a:effectLst/>
                          <a:latin typeface="Times New Roman" panose="02020603050405020304" pitchFamily="18" charset="0"/>
                        </a:rPr>
                        <a:t>Projekti i aktivnosti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r" fontAlgn="ctr"/>
                      <a:r>
                        <a:rPr lang="hr-HR" sz="1200" b="0" i="0" u="none" strike="noStrike">
                          <a:solidFill>
                            <a:srgbClr val="000000"/>
                          </a:solidFill>
                          <a:effectLst/>
                          <a:latin typeface="Times New Roman" panose="02020603050405020304" pitchFamily="18" charset="0"/>
                        </a:rPr>
                        <a:t>71.041.276,47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r" fontAlgn="ctr"/>
                      <a:r>
                        <a:rPr lang="hr-HR" sz="1200" b="0" i="0" u="none" strike="noStrike">
                          <a:solidFill>
                            <a:srgbClr val="000000"/>
                          </a:solidFill>
                          <a:effectLst/>
                          <a:latin typeface="Times New Roman" panose="02020603050405020304" pitchFamily="18" charset="0"/>
                        </a:rPr>
                        <a:t>84,3%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87879">
                <a:tc>
                  <a:txBody>
                    <a:bodyPr/>
                    <a:lstStyle/>
                    <a:p>
                      <a:pPr algn="ctr" fontAlgn="ctr"/>
                      <a:r>
                        <a:rPr lang="hr-HR" sz="1200" b="0" i="0" u="none" strike="noStrike">
                          <a:solidFill>
                            <a:srgbClr val="000000"/>
                          </a:solidFill>
                          <a:effectLst/>
                          <a:latin typeface="Times New Roman" panose="02020603050405020304" pitchFamily="18" charset="0"/>
                        </a:rPr>
                        <a:t>UKUPNO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hr-HR" sz="1200" b="0" i="0" u="none" strike="noStrike">
                          <a:solidFill>
                            <a:srgbClr val="000000"/>
                          </a:solidFill>
                          <a:effectLst/>
                          <a:latin typeface="Times New Roman" panose="02020603050405020304" pitchFamily="18" charset="0"/>
                        </a:rPr>
                        <a:t>84.238.104,56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r" fontAlgn="ctr"/>
                      <a:r>
                        <a:rPr lang="hr-HR" sz="1200" b="0" i="0" u="none" strike="noStrike" dirty="0">
                          <a:solidFill>
                            <a:srgbClr val="000000"/>
                          </a:solidFill>
                          <a:effectLst/>
                          <a:latin typeface="Times New Roman" panose="02020603050405020304" pitchFamily="18" charset="0"/>
                        </a:rPr>
                        <a:t>100,0%</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bl>
          </a:graphicData>
        </a:graphic>
      </p:graphicFrame>
      <p:graphicFrame>
        <p:nvGraphicFramePr>
          <p:cNvPr id="23585" name="Grafikon 4">
            <a:extLst>
              <a:ext uri="{FF2B5EF4-FFF2-40B4-BE49-F238E27FC236}">
                <a16:creationId xmlns:a16="http://schemas.microsoft.com/office/drawing/2014/main" id="{E55A0F01-6C22-55DD-89F6-78282CC8F52D}"/>
              </a:ext>
            </a:extLst>
          </p:cNvPr>
          <p:cNvGraphicFramePr>
            <a:graphicFrameLocks/>
          </p:cNvGraphicFramePr>
          <p:nvPr/>
        </p:nvGraphicFramePr>
        <p:xfrm>
          <a:off x="4881563" y="2946400"/>
          <a:ext cx="3989387" cy="3197225"/>
        </p:xfrm>
        <a:graphic>
          <a:graphicData uri="http://schemas.openxmlformats.org/presentationml/2006/ole">
            <mc:AlternateContent xmlns:mc="http://schemas.openxmlformats.org/markup-compatibility/2006">
              <mc:Choice xmlns:v="urn:schemas-microsoft-com:vml" Requires="v">
                <p:oleObj name="Chart" r:id="rId2" imgW="3999323" imgH="3200677" progId="Excel.Chart.8">
                  <p:embed/>
                </p:oleObj>
              </mc:Choice>
              <mc:Fallback>
                <p:oleObj name="Chart" r:id="rId2" imgW="3999323" imgH="3200677" progId="Excel.Chart.8">
                  <p:embed/>
                  <p:pic>
                    <p:nvPicPr>
                      <p:cNvPr id="0" name="Grafikon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2946400"/>
                        <a:ext cx="3989387"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1_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2_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ppp_ani_glo_stand">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ani_glo_st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ni_glo_sta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ni_glo_sta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ni_glo_sta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ni_glo_sta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ni_glo_sta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ni_glo_sta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ni_glo_sta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KZZ Powerpoint predložak</Template>
  <TotalTime>5973</TotalTime>
  <Words>1257</Words>
  <Application>Microsoft Office PowerPoint</Application>
  <PresentationFormat>Prikaz na zaslonu (4:3)</PresentationFormat>
  <Paragraphs>224</Paragraphs>
  <Slides>16</Slides>
  <Notes>3</Notes>
  <HiddenSlides>0</HiddenSlides>
  <MMClips>0</MMClips>
  <ScaleCrop>false</ScaleCrop>
  <HeadingPairs>
    <vt:vector size="8" baseType="variant">
      <vt:variant>
        <vt:lpstr>Korišteni fontovi</vt:lpstr>
      </vt:variant>
      <vt:variant>
        <vt:i4>4</vt:i4>
      </vt:variant>
      <vt:variant>
        <vt:lpstr>Tema</vt:lpstr>
      </vt:variant>
      <vt:variant>
        <vt:i4>8</vt:i4>
      </vt:variant>
      <vt:variant>
        <vt:lpstr>Uloženi OLE poslužitelji</vt:lpstr>
      </vt:variant>
      <vt:variant>
        <vt:i4>1</vt:i4>
      </vt:variant>
      <vt:variant>
        <vt:lpstr>Naslovi slajdova</vt:lpstr>
      </vt:variant>
      <vt:variant>
        <vt:i4>16</vt:i4>
      </vt:variant>
    </vt:vector>
  </HeadingPairs>
  <TitlesOfParts>
    <vt:vector size="29" baseType="lpstr">
      <vt:lpstr>Arial</vt:lpstr>
      <vt:lpstr>Calibri</vt:lpstr>
      <vt:lpstr>Times New Roman</vt:lpstr>
      <vt:lpstr>Wingdings</vt:lpstr>
      <vt:lpstr>ppp_ani_glo_stand</vt:lpstr>
      <vt:lpstr>1_ppp_ani_glo_stand</vt:lpstr>
      <vt:lpstr>2_ppp_ani_glo_stand</vt:lpstr>
      <vt:lpstr>3_ppp_ani_glo_stand</vt:lpstr>
      <vt:lpstr>4_ppp_ani_glo_stand</vt:lpstr>
      <vt:lpstr>5_ppp_ani_glo_stand</vt:lpstr>
      <vt:lpstr>6_ppp_ani_glo_stand</vt:lpstr>
      <vt:lpstr>7_ppp_ani_glo_stand</vt:lpstr>
      <vt:lpstr>Microsoft Excel Chart</vt:lpstr>
      <vt:lpstr>POLUGODIŠNJI IZVJEŠTAJ O IZVRŠENJU  PRORAČUNA ZA 2022. G.  </vt:lpstr>
      <vt:lpstr>O POLUGODIŠNJEM IZVJEŠTAJU O IZVRŠENJU PRORAČUNA </vt:lpstr>
      <vt:lpstr>PowerPoint prezentacija</vt:lpstr>
      <vt:lpstr>PowerPoint prezentacija</vt:lpstr>
      <vt:lpstr>PowerPoint prezentacija</vt:lpstr>
      <vt:lpstr>PowerPoint prezentacija</vt:lpstr>
      <vt:lpstr>PowerPoint prezentacija</vt:lpstr>
      <vt:lpstr>RASHODOVNA STRANA PRORAČUNA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KZZ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Kretanje na tržištu rada na području Krapinsko-zagorske županije</dc:title>
  <dc:creator>ivankab</dc:creator>
  <cp:lastModifiedBy>Zoran Gumbas</cp:lastModifiedBy>
  <cp:revision>359</cp:revision>
  <cp:lastPrinted>2021-12-27T07:03:46Z</cp:lastPrinted>
  <dcterms:created xsi:type="dcterms:W3CDTF">2010-11-02T08:26:15Z</dcterms:created>
  <dcterms:modified xsi:type="dcterms:W3CDTF">2022-10-10T11:39:58Z</dcterms:modified>
</cp:coreProperties>
</file>