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857" r:id="rId4"/>
    <p:sldMasterId id="2147484465" r:id="rId5"/>
  </p:sldMasterIdLst>
  <p:notesMasterIdLst>
    <p:notesMasterId r:id="rId17"/>
  </p:notesMasterIdLst>
  <p:sldIdLst>
    <p:sldId id="256" r:id="rId6"/>
    <p:sldId id="257" r:id="rId7"/>
    <p:sldId id="292" r:id="rId8"/>
    <p:sldId id="293" r:id="rId9"/>
    <p:sldId id="506" r:id="rId10"/>
    <p:sldId id="507" r:id="rId11"/>
    <p:sldId id="508" r:id="rId12"/>
    <p:sldId id="511" r:id="rId13"/>
    <p:sldId id="509" r:id="rId14"/>
    <p:sldId id="510" r:id="rId15"/>
    <p:sldId id="512" r:id="rId16"/>
  </p:sldIdLst>
  <p:sldSz cx="9144000" cy="6858000" type="screen4x3"/>
  <p:notesSz cx="6735763" cy="9866313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101" autoAdjust="0"/>
  </p:normalViewPr>
  <p:slideViewPr>
    <p:cSldViewPr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5EBFD28-472E-48CB-B4AF-4BF09BF51389}" type="datetimeFigureOut">
              <a:rPr lang="hr-HR"/>
              <a:pPr>
                <a:defRPr/>
              </a:pPr>
              <a:t>5.4.2022.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2918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754" tIns="45377" rIns="90754" bIns="4537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6A080-A3D6-4ED3-A336-860BC6DFBF1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13330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1024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6600" indent="-2825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347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87500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1525" indent="-22542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987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59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31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70325" indent="-22542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779BC5-8398-46A1-91E0-C4062B95B5E7}" type="slidenum">
              <a:rPr lang="hr-HR" altLang="sr-Latn-RS" sz="1200" smtClean="0"/>
              <a:pPr/>
              <a:t>1</a:t>
            </a:fld>
            <a:endParaRPr lang="hr-HR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324714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1536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CC4368-5D4F-419D-B752-752AA0A0FAC8}" type="slidenum">
              <a:rPr lang="hr-HR" altLang="sr-Latn-RS" sz="1200" smtClean="0"/>
              <a:pPr/>
              <a:t>5</a:t>
            </a:fld>
            <a:endParaRPr lang="hr-HR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2044849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r-Latn-CS" altLang="sr-Latn-RS" smtClean="0"/>
          </a:p>
        </p:txBody>
      </p:sp>
      <p:sp>
        <p:nvSpPr>
          <p:cNvPr id="1741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06A19A3-AAE2-4730-87C9-8DDD8C6BBC68}" type="slidenum">
              <a:rPr lang="hr-HR" altLang="sr-Latn-R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hr-HR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73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1946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840A42-3D62-4A1D-8D80-F8455193078C}" type="slidenum">
              <a:rPr lang="hr-HR" altLang="sr-Latn-RS" sz="1200" smtClean="0"/>
              <a:pPr/>
              <a:t>7</a:t>
            </a:fld>
            <a:endParaRPr lang="hr-HR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1891495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22532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C308651-CFC2-4CA7-B030-670D0004C52D}" type="slidenum">
              <a:rPr lang="hr-HR" altLang="sr-Latn-RS" sz="1200" smtClean="0"/>
              <a:pPr/>
              <a:t>9</a:t>
            </a:fld>
            <a:endParaRPr lang="hr-HR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2904731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2458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6AEB39-0989-455F-B0E7-CE1DA99BCCA3}" type="slidenum">
              <a:rPr lang="hr-HR" altLang="sr-Latn-RS" sz="1200" smtClean="0"/>
              <a:pPr/>
              <a:t>10</a:t>
            </a:fld>
            <a:endParaRPr lang="hr-HR" altLang="sr-Latn-RS" sz="1200" smtClean="0"/>
          </a:p>
        </p:txBody>
      </p:sp>
    </p:spTree>
    <p:extLst>
      <p:ext uri="{BB962C8B-B14F-4D97-AF65-F5344CB8AC3E}">
        <p14:creationId xmlns:p14="http://schemas.microsoft.com/office/powerpoint/2010/main" val="2095945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325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4805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9305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99173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960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898475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80638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36637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6284367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612012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41473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470832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8179205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9183265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6029032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6929968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500239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8801069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418313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28638527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903288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46209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558102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2723574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5859580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7962397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875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8765316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112768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017046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7159679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2216750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0850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96940454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248385576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17023329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72927320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83148428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21391095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764180347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66739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14709181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26589830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0192360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5753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4083629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4132369776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5103253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Uredite stil podnaslova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18418915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53691686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594945286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165686376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518816857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2426897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59833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4073836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1818710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688738646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759255359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57988" y="274638"/>
            <a:ext cx="2173287" cy="6389687"/>
          </a:xfrm>
          <a:prstGeom prst="rect">
            <a:avLst/>
          </a:prstGeo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236538" y="274638"/>
            <a:ext cx="6369050" cy="638968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3867847455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/>
          </p:nvPr>
        </p:nvSpPr>
        <p:spPr>
          <a:xfrm>
            <a:off x="236538" y="274638"/>
            <a:ext cx="8694737" cy="6389687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717999955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tekst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1"/>
          </p:nvPr>
        </p:nvSpPr>
        <p:spPr>
          <a:xfrm>
            <a:off x="236538" y="1577975"/>
            <a:ext cx="4270375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9313" y="1577975"/>
            <a:ext cx="4271962" cy="508635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</p:spTree>
    <p:extLst>
      <p:ext uri="{BB962C8B-B14F-4D97-AF65-F5344CB8AC3E}">
        <p14:creationId xmlns:p14="http://schemas.microsoft.com/office/powerpoint/2010/main" val="20670853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589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218148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02190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1" r:id="rId1"/>
    <p:sldLayoutId id="2147485822" r:id="rId2"/>
    <p:sldLayoutId id="2147485823" r:id="rId3"/>
    <p:sldLayoutId id="2147485824" r:id="rId4"/>
    <p:sldLayoutId id="2147485825" r:id="rId5"/>
    <p:sldLayoutId id="2147485826" r:id="rId6"/>
    <p:sldLayoutId id="2147485827" r:id="rId7"/>
    <p:sldLayoutId id="2147485828" r:id="rId8"/>
    <p:sldLayoutId id="2147485829" r:id="rId9"/>
    <p:sldLayoutId id="2147485830" r:id="rId10"/>
    <p:sldLayoutId id="2147485831" r:id="rId11"/>
    <p:sldLayoutId id="2147485832" r:id="rId12"/>
    <p:sldLayoutId id="214748583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94463"/>
            <a:ext cx="1166813" cy="3635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76525" y="6481763"/>
            <a:ext cx="6467475" cy="376237"/>
          </a:xfrm>
          <a:prstGeom prst="rect">
            <a:avLst/>
          </a:prstGeom>
          <a:noFill/>
          <a:ln>
            <a:noFill/>
          </a:ln>
        </p:spPr>
        <p:txBody>
          <a:bodyPr vert="horz" wrap="square" lIns="82345" tIns="41173" rIns="82345" bIns="41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sr-Latn-C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4" r:id="rId1"/>
    <p:sldLayoutId id="2147485835" r:id="rId2"/>
    <p:sldLayoutId id="2147485836" r:id="rId3"/>
    <p:sldLayoutId id="2147485837" r:id="rId4"/>
    <p:sldLayoutId id="2147485838" r:id="rId5"/>
    <p:sldLayoutId id="2147485839" r:id="rId6"/>
    <p:sldLayoutId id="2147485840" r:id="rId7"/>
    <p:sldLayoutId id="2147485841" r:id="rId8"/>
    <p:sldLayoutId id="2147485842" r:id="rId9"/>
    <p:sldLayoutId id="2147485843" r:id="rId10"/>
    <p:sldLayoutId id="2147485844" r:id="rId11"/>
    <p:sldLayoutId id="2147485884" r:id="rId12"/>
    <p:sldLayoutId id="2147485885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40" tIns="16209" rIns="82340" bIns="16209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668338" indent="-257175">
              <a:defRPr>
                <a:solidFill>
                  <a:schemeClr val="tx1"/>
                </a:solidFill>
                <a:latin typeface="Arial" charset="0"/>
              </a:defRPr>
            </a:lvl2pPr>
            <a:lvl3pPr marL="1028700" indent="-204788">
              <a:defRPr>
                <a:solidFill>
                  <a:schemeClr val="tx1"/>
                </a:solidFill>
                <a:latin typeface="Arial" charset="0"/>
              </a:defRPr>
            </a:lvl3pPr>
            <a:lvl4pPr marL="1441450" indent="-206375">
              <a:defRPr>
                <a:solidFill>
                  <a:schemeClr val="tx1"/>
                </a:solidFill>
                <a:latin typeface="Arial" charset="0"/>
              </a:defRPr>
            </a:lvl4pPr>
            <a:lvl5pPr marL="1852613" indent="-206375">
              <a:defRPr>
                <a:solidFill>
                  <a:schemeClr val="tx1"/>
                </a:solidFill>
                <a:latin typeface="Arial" charset="0"/>
              </a:defRPr>
            </a:lvl5pPr>
            <a:lvl6pPr marL="23098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7670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242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81413" indent="-2063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3" tIns="45711" rIns="91423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5" r:id="rId1"/>
    <p:sldLayoutId id="2147485846" r:id="rId2"/>
    <p:sldLayoutId id="2147485847" r:id="rId3"/>
    <p:sldLayoutId id="2147485848" r:id="rId4"/>
    <p:sldLayoutId id="2147485849" r:id="rId5"/>
    <p:sldLayoutId id="2147485850" r:id="rId6"/>
    <p:sldLayoutId id="2147485851" r:id="rId7"/>
    <p:sldLayoutId id="2147485852" r:id="rId8"/>
    <p:sldLayoutId id="2147485853" r:id="rId9"/>
    <p:sldLayoutId id="2147485854" r:id="rId10"/>
    <p:sldLayoutId id="2147485855" r:id="rId11"/>
    <p:sldLayoutId id="2147485856" r:id="rId12"/>
    <p:sldLayoutId id="214748585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58" r:id="rId1"/>
    <p:sldLayoutId id="2147485859" r:id="rId2"/>
    <p:sldLayoutId id="2147485860" r:id="rId3"/>
    <p:sldLayoutId id="2147485861" r:id="rId4"/>
    <p:sldLayoutId id="2147485862" r:id="rId5"/>
    <p:sldLayoutId id="2147485863" r:id="rId6"/>
    <p:sldLayoutId id="2147485864" r:id="rId7"/>
    <p:sldLayoutId id="2147485865" r:id="rId8"/>
    <p:sldLayoutId id="2147485866" r:id="rId9"/>
    <p:sldLayoutId id="2147485867" r:id="rId10"/>
    <p:sldLayoutId id="2147485868" r:id="rId11"/>
    <p:sldLayoutId id="2147485869" r:id="rId12"/>
    <p:sldLayoutId id="2147485870" r:id="rId13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8" descr="D:\nicks computer\new global series again!!!\global09\global09_txt.jp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9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538" y="1577975"/>
            <a:ext cx="8694737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0" y="549275"/>
            <a:ext cx="7596188" cy="457200"/>
          </a:xfrm>
          <a:prstGeom prst="rect">
            <a:avLst/>
          </a:prstGeom>
          <a:noFill/>
          <a:ln>
            <a:noFill/>
          </a:ln>
        </p:spPr>
        <p:txBody>
          <a:bodyPr lIns="82351" tIns="16211" rIns="82351" bIns="16211"/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x-none" altLang="x-none" sz="2500" b="1">
              <a:solidFill>
                <a:srgbClr val="F2F2F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71" r:id="rId1"/>
    <p:sldLayoutId id="2147485872" r:id="rId2"/>
    <p:sldLayoutId id="2147485873" r:id="rId3"/>
    <p:sldLayoutId id="2147485874" r:id="rId4"/>
    <p:sldLayoutId id="2147485875" r:id="rId5"/>
    <p:sldLayoutId id="2147485876" r:id="rId6"/>
    <p:sldLayoutId id="2147485877" r:id="rId7"/>
    <p:sldLayoutId id="2147485878" r:id="rId8"/>
    <p:sldLayoutId id="2147485879" r:id="rId9"/>
    <p:sldLayoutId id="2147485880" r:id="rId10"/>
    <p:sldLayoutId id="2147485881" r:id="rId11"/>
    <p:sldLayoutId id="2147485882" r:id="rId12"/>
    <p:sldLayoutId id="2147485883" r:id="rId13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zz.hr/" TargetMode="External"/><Relationship Id="rId2" Type="http://schemas.openxmlformats.org/officeDocument/2006/relationships/hyperlink" Target="tel:+38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zz.hr/pristup-informacijama" TargetMode="External"/><Relationship Id="rId4" Type="http://schemas.openxmlformats.org/officeDocument/2006/relationships/hyperlink" Target="https://www.youtube.com/user/zagorjeh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6" descr="D:\nicks computer\new global series again!!!\global09\global09_tit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8091"/>
            <a:ext cx="9144000" cy="6876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9388" y="3716338"/>
            <a:ext cx="8785225" cy="2520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hr-HR" altLang="sr-Latn-RS" sz="4000" b="1" dirty="0" smtClean="0">
                <a:latin typeface="Times New Roman" panose="02020603050405020304" pitchFamily="18" charset="0"/>
              </a:rPr>
              <a:t>I</a:t>
            </a:r>
            <a:r>
              <a:rPr lang="hr-HR" altLang="sr-Latn-RS" sz="4000" b="1" dirty="0" smtClean="0">
                <a:latin typeface="Times New Roman" panose="02020603050405020304" pitchFamily="18" charset="0"/>
              </a:rPr>
              <a:t>. IZMJENE </a:t>
            </a:r>
            <a:r>
              <a:rPr lang="hr-HR" altLang="sr-Latn-RS" sz="4000" b="1" dirty="0" smtClean="0">
                <a:latin typeface="Times New Roman" panose="02020603050405020304" pitchFamily="18" charset="0"/>
              </a:rPr>
              <a:t>I DOPUNE PRORAČUNA KZŽ ZA 2022. </a:t>
            </a:r>
            <a:br>
              <a:rPr lang="hr-HR" altLang="sr-Latn-RS" sz="4000" b="1" dirty="0" smtClean="0">
                <a:latin typeface="Times New Roman" panose="02020603050405020304" pitchFamily="18" charset="0"/>
              </a:rPr>
            </a:br>
            <a:endParaRPr lang="hr-HR" altLang="sr-Latn-RS" sz="4000" b="1" dirty="0" smtClean="0">
              <a:latin typeface="Times New Roman" panose="02020603050405020304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6237288"/>
            <a:ext cx="8640762" cy="43180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hr-HR" altLang="sr-Latn-R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OŽUJAK 2022. </a:t>
            </a:r>
            <a:r>
              <a:rPr lang="hr-HR" altLang="sr-Latn-RS" sz="1600" b="1" smtClean="0"/>
              <a:t>					</a:t>
            </a:r>
            <a:r>
              <a:rPr lang="hr-HR" altLang="sr-Latn-RS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VODIČ  ZA GRAĐANE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kstniOkvir 3"/>
          <p:cNvSpPr txBox="1">
            <a:spLocks noChangeArrowheads="1"/>
          </p:cNvSpPr>
          <p:nvPr/>
        </p:nvSpPr>
        <p:spPr bwMode="auto">
          <a:xfrm>
            <a:off x="1547813" y="1128713"/>
            <a:ext cx="662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rashodovnoj strani Proračuna</a:t>
            </a:r>
            <a:endParaRPr lang="hr-HR" altLang="sr-Latn-RS" sz="1000"/>
          </a:p>
        </p:txBody>
      </p:sp>
      <p:sp>
        <p:nvSpPr>
          <p:cNvPr id="6" name="Rezervirano mjesto sadržaja 2"/>
          <p:cNvSpPr txBox="1">
            <a:spLocks/>
          </p:cNvSpPr>
          <p:nvPr/>
        </p:nvSpPr>
        <p:spPr bwMode="auto">
          <a:xfrm>
            <a:off x="5003800" y="1557338"/>
            <a:ext cx="3960813" cy="45926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34" tIns="45717" rIns="91434" bIns="45717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-9,9 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→ZEZ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-4,9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Dogradnja SB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Kr.Toplice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-1,9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Dogradnja SB </a:t>
            </a:r>
            <a:r>
              <a:rPr lang="hr-H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St.Toplice</a:t>
            </a:r>
            <a:endParaRPr lang="hr-H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-5,4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→RCKTU-promjena nositelja </a:t>
            </a:r>
            <a:endParaRPr lang="hr-H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0,4 → manja obaveza za povrat u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2022</a:t>
            </a:r>
            <a:r>
              <a:rPr lang="hr-HR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porez na dohodak-namirenje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-0,4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tek. i 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inv.održavanje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škola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-0,2</a:t>
            </a: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→DEC-</a:t>
            </a:r>
            <a:r>
              <a:rPr lang="hr-H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usklada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-0,48- tekuće pomoći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zdravstvenim 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organizacijma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1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000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3556" name="TekstniOkvir 6"/>
          <p:cNvSpPr txBox="1">
            <a:spLocks noChangeArrowheads="1"/>
          </p:cNvSpPr>
          <p:nvPr/>
        </p:nvSpPr>
        <p:spPr bwMode="auto">
          <a:xfrm>
            <a:off x="369888" y="1266825"/>
            <a:ext cx="13684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u mln. kn</a:t>
            </a:r>
          </a:p>
        </p:txBody>
      </p:sp>
      <p:sp>
        <p:nvSpPr>
          <p:cNvPr id="8" name="Rezervirano mjesto sadržaja 2">
            <a:extLst>
              <a:ext uri="{FF2B5EF4-FFF2-40B4-BE49-F238E27FC236}"/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1000" y="1557338"/>
            <a:ext cx="4406900" cy="4513262"/>
          </a:xfrm>
          <a:ln w="25400">
            <a:solidFill>
              <a:srgbClr val="92D050"/>
            </a:solidFill>
            <a:miter lim="800000"/>
            <a:headEnd/>
            <a:tailEnd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1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 →obnova od potresa Dvorca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Stubički </a:t>
            </a:r>
            <a:r>
              <a:rPr lang="hr-H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Golubovec</a:t>
            </a: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+ 0,6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PTD –škole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0,5 →  plaće i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doprinosi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+ 0,5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otplata kredita RCKTU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0,4 → kapitalne pomoći za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sport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+ 0,14 →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strateška 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procjena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utjecaja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na okoliš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+0,03</a:t>
            </a: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→donacija maski OŠ i SŠ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+0,48 →</a:t>
            </a:r>
            <a:r>
              <a:rPr lang="hr-H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financ.zdravstvenih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ustanova-iznad standarda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 algn="just">
              <a:buFontTx/>
              <a:buNone/>
              <a:defRPr/>
            </a:pPr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 altLang="sr-Latn-RS" smtClean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r-HR" sz="2000" dirty="0" smtClean="0"/>
              <a:t>KONTAKT</a:t>
            </a:r>
          </a:p>
          <a:p>
            <a:pPr>
              <a:defRPr/>
            </a:pPr>
            <a:r>
              <a:rPr lang="hr-HR" sz="2000" dirty="0" smtClean="0">
                <a:hlinkClick r:id="rId2"/>
              </a:rPr>
              <a:t>TEL:+385</a:t>
            </a:r>
            <a:r>
              <a:rPr lang="hr-HR" sz="2000" dirty="0" smtClean="0"/>
              <a:t> 49 329 111</a:t>
            </a:r>
          </a:p>
          <a:p>
            <a:pPr>
              <a:defRPr/>
            </a:pPr>
            <a:r>
              <a:rPr lang="hr-HR" sz="2000" dirty="0" smtClean="0"/>
              <a:t>FAX:+385 49 329 255</a:t>
            </a:r>
          </a:p>
          <a:p>
            <a:pPr>
              <a:defRPr/>
            </a:pPr>
            <a:r>
              <a:rPr lang="hr-HR" sz="2000" dirty="0" smtClean="0"/>
              <a:t>Magistratska 1</a:t>
            </a:r>
          </a:p>
          <a:p>
            <a:pPr>
              <a:defRPr/>
            </a:pPr>
            <a:r>
              <a:rPr lang="hr-HR" sz="2000" dirty="0" smtClean="0"/>
              <a:t>49 000 Krapina</a:t>
            </a:r>
          </a:p>
          <a:p>
            <a:pPr>
              <a:defRPr/>
            </a:pPr>
            <a:r>
              <a:rPr lang="hr-HR" sz="2000" dirty="0" smtClean="0"/>
              <a:t>PRATITE NAS:</a:t>
            </a:r>
          </a:p>
          <a:p>
            <a:pPr>
              <a:defRPr/>
            </a:pPr>
            <a:r>
              <a:rPr lang="hr-HR" sz="2000" dirty="0" smtClean="0"/>
              <a:t>Na službenim internetskim stranicama:</a:t>
            </a:r>
            <a:r>
              <a:rPr lang="hr-HR" sz="2000" dirty="0"/>
              <a:t>: </a:t>
            </a:r>
            <a:r>
              <a:rPr lang="hr-HR" sz="2000" u="sng" dirty="0">
                <a:hlinkClick r:id="rId3"/>
              </a:rPr>
              <a:t>https://www.kzz.hr</a:t>
            </a:r>
            <a:endParaRPr lang="hr-HR" sz="2000" dirty="0" smtClean="0"/>
          </a:p>
          <a:p>
            <a:pPr>
              <a:defRPr/>
            </a:pPr>
            <a:r>
              <a:rPr lang="hr-HR" sz="2000" dirty="0" smtClean="0"/>
              <a:t>Na službenom </a:t>
            </a:r>
            <a:r>
              <a:rPr lang="hr-HR" sz="2000" dirty="0" err="1" smtClean="0"/>
              <a:t>you</a:t>
            </a:r>
            <a:r>
              <a:rPr lang="hr-HR" sz="2000" dirty="0" smtClean="0"/>
              <a:t> tube kanalu:</a:t>
            </a:r>
            <a:r>
              <a:rPr lang="hr-HR" sz="2000" dirty="0"/>
              <a:t>: </a:t>
            </a:r>
            <a:r>
              <a:rPr lang="hr-HR" sz="2000" u="sng" dirty="0">
                <a:hlinkClick r:id="rId4"/>
              </a:rPr>
              <a:t>https://</a:t>
            </a:r>
            <a:r>
              <a:rPr lang="hr-HR" sz="2000" u="sng" dirty="0" smtClean="0">
                <a:hlinkClick r:id="rId4"/>
              </a:rPr>
              <a:t>www.youtube.com/user/zagorjehr</a:t>
            </a:r>
            <a:endParaRPr lang="hr-HR" sz="2000" u="sng" dirty="0" smtClean="0"/>
          </a:p>
          <a:p>
            <a:pPr>
              <a:defRPr/>
            </a:pPr>
            <a:r>
              <a:rPr lang="hr-HR" sz="2000" dirty="0"/>
              <a:t>Pravo na pristup informacijama: </a:t>
            </a:r>
            <a:r>
              <a:rPr lang="hr-HR" sz="2000" u="sng" dirty="0">
                <a:hlinkClick r:id="rId5"/>
              </a:rPr>
              <a:t>https://kzz.hr/pristup-informacijama</a:t>
            </a:r>
            <a:endParaRPr lang="hr-HR" sz="2000" dirty="0"/>
          </a:p>
          <a:p>
            <a:pPr>
              <a:defRPr/>
            </a:pPr>
            <a:endParaRPr lang="hr-HR" sz="2000" dirty="0" smtClean="0"/>
          </a:p>
          <a:p>
            <a:pPr marL="0" indent="0">
              <a:buFontTx/>
              <a:buNone/>
              <a:defRPr/>
            </a:pPr>
            <a:endParaRPr lang="hr-HR" sz="2000" dirty="0"/>
          </a:p>
          <a:p>
            <a:pPr marL="0" indent="0">
              <a:buFontTx/>
              <a:buNone/>
              <a:defRPr/>
            </a:pPr>
            <a:r>
              <a:rPr lang="hr-HR" sz="2000" dirty="0" smtClean="0"/>
              <a:t>  </a:t>
            </a:r>
            <a:endParaRPr lang="hr-H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236538" y="1341438"/>
            <a:ext cx="8694737" cy="5322887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sr-Latn-CS" altLang="sr-Latn-RS" b="1" smtClean="0"/>
          </a:p>
          <a:p>
            <a:pPr marL="0" indent="0" algn="just">
              <a:buFontTx/>
              <a:buNone/>
            </a:pPr>
            <a:r>
              <a:rPr lang="sr-Latn-CS" alt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JE PRORAČUN?</a:t>
            </a:r>
            <a:endParaRPr lang="sr-Latn-CS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sr-Latn-CS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je temeljni financijski dokument u kojem su iskazani svi planirani godišnji prihodi i primici te rashodi i izdaci. </a:t>
            </a:r>
          </a:p>
          <a:p>
            <a:pPr marL="0" indent="0" algn="just">
              <a:buFontTx/>
              <a:buNone/>
            </a:pPr>
            <a:endParaRPr lang="sr-Latn-CS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sr-Latn-CS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odnosi na fiskalnu godinu koja prestavlja razdoblje od 12 mjeseci – od 1. siječnja do 31. prosinca.</a:t>
            </a:r>
          </a:p>
          <a:p>
            <a:pPr marL="0" indent="0" algn="just">
              <a:buFontTx/>
              <a:buNone/>
            </a:pPr>
            <a:endParaRPr lang="sr-Latn-CS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Temeljni propis kojim su regulirana sva pitanja vezana uz proračun je Zakon o proračunu (Narodne novine , 144/21, dalje: Zakon)</a:t>
            </a:r>
          </a:p>
          <a:p>
            <a:pPr marL="0" indent="0" algn="just">
              <a:buFontTx/>
              <a:buNone/>
            </a:pPr>
            <a:endParaRPr lang="sr-Latn-CS" altLang="sr-Latn-RS" sz="2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zervirano mjesto sadržaja 1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964612" cy="5818187"/>
          </a:xfrm>
        </p:spPr>
        <p:txBody>
          <a:bodyPr/>
          <a:lstStyle/>
          <a:p>
            <a:pPr marL="0" indent="0" algn="just">
              <a:buFontTx/>
              <a:buNone/>
            </a:pPr>
            <a:endParaRPr lang="hr-HR" altLang="sr-Latn-RS" b="1" smtClean="0"/>
          </a:p>
          <a:p>
            <a:pPr marL="0" indent="0" algn="just">
              <a:buFontTx/>
              <a:buNone/>
            </a:pPr>
            <a:r>
              <a:rPr lang="hr-HR" alt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ŠTO JE REBALANS?</a:t>
            </a:r>
          </a:p>
          <a:p>
            <a:pPr marL="0" indent="0" algn="just">
              <a:buFontTx/>
              <a:buNone/>
            </a:pPr>
            <a:endParaRPr lang="hr-HR" altLang="sr-Latn-R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 se kao temeljni financijski dokument sukladno Zakonu i propisima  može mijenjati tijekom godine kako bi svojim izmjenama  i dopunama pratio provođenje svih aktivnosti i projekata u Županiji.</a:t>
            </a:r>
          </a:p>
          <a:p>
            <a:pPr marL="0" indent="0" algn="just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 promjene uvriježeno se nazivaju Rebalansom</a:t>
            </a:r>
          </a:p>
          <a:p>
            <a:pPr marL="0" indent="0" algn="just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 Rebalans donosi se na isti način kao i Proračun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0825" y="1341438"/>
            <a:ext cx="8694738" cy="508635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hr-HR" dirty="0"/>
          </a:p>
          <a:p>
            <a:pPr marL="0" indent="0">
              <a:buFontTx/>
              <a:buNone/>
              <a:defRPr/>
            </a:pPr>
            <a:r>
              <a:rPr lang="hr-HR" altLang="sr-Latn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KAKO SE DONOSI REBALANS</a:t>
            </a:r>
            <a:r>
              <a:rPr lang="hr-HR" altLang="sr-Latn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r-HR" altLang="sr-Latn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Rebalans  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donosi predstavničko tijelo – Županijska skupština Krapinsko-zagorske županije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zervirano mjesto sadržaja 2"/>
          <p:cNvSpPr>
            <a:spLocks noGrp="1"/>
          </p:cNvSpPr>
          <p:nvPr>
            <p:ph idx="1"/>
          </p:nvPr>
        </p:nvSpPr>
        <p:spPr>
          <a:xfrm>
            <a:off x="250825" y="1268413"/>
            <a:ext cx="8694738" cy="5256212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hr-HR" altLang="sr-Latn-RS" sz="2000" b="1" smtClean="0">
                <a:cs typeface="Arial" panose="020B0604020202020204" pitchFamily="34" charset="0"/>
              </a:rPr>
              <a:t>Razlozi I. izmjene Proračuna za 2022. godinu</a:t>
            </a:r>
          </a:p>
          <a:p>
            <a:pPr marL="0" indent="0" algn="just">
              <a:buFontTx/>
              <a:buNone/>
            </a:pPr>
            <a:endParaRPr lang="hr-HR" altLang="sr-Latn-RS" sz="1000" u="sng" smtClean="0">
              <a:cs typeface="Arial" panose="020B0604020202020204" pitchFamily="34" charset="0"/>
            </a:endParaRPr>
          </a:p>
          <a:p>
            <a:pPr marL="0" indent="0" algn="just">
              <a:buFontTx/>
              <a:buNone/>
            </a:pPr>
            <a:endParaRPr lang="hr-HR" altLang="sr-Latn-RS" sz="1000" u="sng" smtClean="0">
              <a:cs typeface="Arial" panose="020B0604020202020204" pitchFamily="34" charset="0"/>
            </a:endParaRPr>
          </a:p>
          <a:p>
            <a:pPr marL="0" indent="0"/>
            <a:r>
              <a:rPr lang="hr-HR" altLang="sr-Latn-RS" sz="2000" smtClean="0">
                <a:cs typeface="Arial" panose="020B0604020202020204" pitchFamily="34" charset="0"/>
              </a:rPr>
              <a:t>Usklađenje minimalnih zakonskih standarda u obrazovanju</a:t>
            </a:r>
          </a:p>
          <a:p>
            <a:pPr marL="0" indent="0">
              <a:buFontTx/>
              <a:buNone/>
            </a:pPr>
            <a:endParaRPr lang="hr-HR" altLang="sr-Latn-RS" sz="2000" smtClean="0">
              <a:cs typeface="Arial" panose="020B0604020202020204" pitchFamily="34" charset="0"/>
            </a:endParaRPr>
          </a:p>
          <a:p>
            <a:pPr marL="0" indent="0" algn="just"/>
            <a:r>
              <a:rPr lang="hr-HR" altLang="sr-Latn-RS" sz="2000" smtClean="0">
                <a:cs typeface="Arial" panose="020B0604020202020204" pitchFamily="34" charset="0"/>
              </a:rPr>
              <a:t>Korekcija rezultata poslovanja </a:t>
            </a:r>
          </a:p>
          <a:p>
            <a:pPr marL="0" indent="0" algn="just">
              <a:buFontTx/>
              <a:buNone/>
            </a:pPr>
            <a:endParaRPr lang="hr-HR" altLang="sr-Latn-RS" sz="2000" smtClean="0">
              <a:cs typeface="Arial" panose="020B0604020202020204" pitchFamily="34" charset="0"/>
            </a:endParaRPr>
          </a:p>
          <a:p>
            <a:pPr marL="0" indent="0" algn="just"/>
            <a:r>
              <a:rPr lang="hr-HR" altLang="sr-Latn-RS" sz="2000" smtClean="0">
                <a:cs typeface="Arial" panose="020B0604020202020204" pitchFamily="34" charset="0"/>
              </a:rPr>
              <a:t>Usklada programske klasifikacije kod projekta Regionalni centar kompetenstnosti u ugostiteljstvu i turizmu Zabok radi pripreme dokumentacije  za davanje jamstva na kreditno zaduženje SŠ Zabok</a:t>
            </a:r>
          </a:p>
          <a:p>
            <a:pPr marL="0" indent="0" algn="just"/>
            <a:r>
              <a:rPr lang="hr-HR" altLang="sr-Latn-RS" sz="2000" smtClean="0">
                <a:cs typeface="Arial" panose="020B0604020202020204" pitchFamily="34" charset="0"/>
              </a:rPr>
              <a:t>Radi korekcije sredstava na projektu Obnova  od potresa  dvorca Stubički Golubovec</a:t>
            </a:r>
          </a:p>
          <a:p>
            <a:pPr marL="0" indent="0" algn="just"/>
            <a:r>
              <a:rPr lang="hr-HR" altLang="sr-Latn-RS" sz="2000" smtClean="0">
                <a:cs typeface="Arial" panose="020B0604020202020204" pitchFamily="34" charset="0"/>
              </a:rPr>
              <a:t>Radi korekcije  sredstava na projektima ZEZ, Dogradnja  SB Kr.Toplice i SB St.Toplice iz razloga promjene prijavitelja projekta</a:t>
            </a:r>
          </a:p>
          <a:p>
            <a:pPr marL="0" indent="0" algn="just">
              <a:buFontTx/>
              <a:buNone/>
            </a:pPr>
            <a:endParaRPr lang="hr-HR" altLang="sr-Latn-R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AutoNum type="arabicPeriod"/>
            </a:pPr>
            <a:endParaRPr lang="hr-HR" altLang="sr-Latn-R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AutoNum type="arabicPeriod"/>
            </a:pPr>
            <a:endParaRPr lang="hr-HR" altLang="sr-Latn-R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idx="1"/>
          </p:nvPr>
        </p:nvSpPr>
        <p:spPr>
          <a:xfrm>
            <a:off x="323850" y="1412875"/>
            <a:ext cx="8694738" cy="4967288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sr-Latn-RS" sz="2400" smtClean="0"/>
          </a:p>
          <a:p>
            <a:pPr marL="0" indent="0" algn="ctr">
              <a:buFontTx/>
              <a:buNone/>
            </a:pPr>
            <a:endParaRPr lang="hr-HR" altLang="sr-Latn-RS" sz="2400" smtClean="0"/>
          </a:p>
          <a:p>
            <a:pPr marL="0" indent="0" algn="ctr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Krapinsko-zagorske županije </a:t>
            </a:r>
          </a:p>
          <a:p>
            <a:pPr marL="0" indent="0" algn="ctr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zajedno s proračunskim korisnicima</a:t>
            </a:r>
          </a:p>
          <a:p>
            <a:pPr marL="0" indent="0" algn="ctr">
              <a:buFontTx/>
              <a:buNone/>
            </a:pPr>
            <a:endParaRPr lang="hr-HR" altLang="sr-Latn-RS" sz="24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1.162.898.478,10 kn</a:t>
            </a:r>
          </a:p>
          <a:p>
            <a:pPr marL="0" indent="0" algn="ctr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(- 13.997.435,00 kn ili 1%;</a:t>
            </a:r>
          </a:p>
          <a:p>
            <a:pPr marL="0" indent="0" algn="ctr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1.176.895.913,10 kn)</a:t>
            </a:r>
          </a:p>
          <a:p>
            <a:pPr marL="0" indent="0" algn="ctr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80000"/>
              </a:lnSpc>
              <a:buFontTx/>
              <a:buNone/>
            </a:pPr>
            <a:endParaRPr lang="pl-PL" altLang="sr-Latn-RS" sz="2400" b="1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zervirano mjesto sadržaja 2"/>
          <p:cNvSpPr>
            <a:spLocks noGrp="1"/>
          </p:cNvSpPr>
          <p:nvPr>
            <p:ph idx="1"/>
          </p:nvPr>
        </p:nvSpPr>
        <p:spPr>
          <a:xfrm>
            <a:off x="179388" y="1125538"/>
            <a:ext cx="8694737" cy="508635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hr-HR" altLang="sr-Latn-RS" sz="8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proračun </a:t>
            </a:r>
          </a:p>
          <a:p>
            <a:pPr marL="0" indent="0" algn="ctr">
              <a:buFontTx/>
              <a:buNone/>
            </a:pPr>
            <a:r>
              <a:rPr lang="hr-HR" altLang="sr-Latn-RS" sz="24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Krapinsko-zagorske županije </a:t>
            </a:r>
          </a:p>
          <a:p>
            <a:pPr marL="0" indent="0" algn="ctr">
              <a:buFontTx/>
              <a:buNone/>
            </a:pPr>
            <a:r>
              <a:rPr lang="hr-HR" altLang="sr-Latn-RS" sz="2400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bez proračunskih korisnika</a:t>
            </a: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buFontTx/>
              <a:buNone/>
            </a:pPr>
            <a:endParaRPr lang="hr-HR" altLang="sr-Latn-RS" sz="8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r>
              <a:rPr lang="hr-HR" alt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262.890.159,46</a:t>
            </a: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</a:p>
          <a:p>
            <a:pPr marL="0" indent="0" algn="ctr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(-19.397.435,00 kn ili 7%;</a:t>
            </a:r>
          </a:p>
          <a:p>
            <a:pPr marL="0" indent="0" algn="ctr">
              <a:buFontTx/>
              <a:buNone/>
            </a:pPr>
            <a:r>
              <a:rPr lang="hr-HR" altLang="sr-Latn-R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prethodni plan 282.287.594,46 kn)</a:t>
            </a:r>
          </a:p>
          <a:p>
            <a:pPr marL="0" indent="0" algn="ctr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hr-HR" altLang="sr-Latn-R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Tx/>
              <a:buNone/>
            </a:pPr>
            <a:endParaRPr lang="hr-HR" altLang="sr-Latn-RS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 bwMode="auto">
          <a:xfrm>
            <a:off x="457200" y="1125538"/>
            <a:ext cx="8229600" cy="43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sz="2800" smtClean="0"/>
              <a:t>Prihodi i rashodi  proračuna</a:t>
            </a:r>
          </a:p>
        </p:txBody>
      </p:sp>
      <p:graphicFrame>
        <p:nvGraphicFramePr>
          <p:cNvPr id="20483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85738" y="1793875"/>
          <a:ext cx="8685212" cy="456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Chart" r:id="rId4" imgW="8693649" imgH="4572396" progId="Excel.Chart.8">
                  <p:embed/>
                </p:oleObj>
              </mc:Choice>
              <mc:Fallback>
                <p:oleObj name="Chart" r:id="rId4" imgW="8693649" imgH="4572396" progId="Excel.Chart.8">
                  <p:embed/>
                  <p:pic>
                    <p:nvPicPr>
                      <p:cNvPr id="0" name="Rezervirano mjesto sadržaja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1793875"/>
                        <a:ext cx="8685212" cy="456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9750" y="1535113"/>
            <a:ext cx="8064500" cy="4918075"/>
          </a:xfrm>
          <a:ln w="25400">
            <a:solidFill>
              <a:srgbClr val="92D050"/>
            </a:solidFill>
          </a:ln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PRIHODI 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-5,08 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opći prihodi i primici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+0,7-povećanje poreza na dohodak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-0,4-smanjenje prihoda radi usklade rezultata poslovanja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-5,4 smanjenje sredstava kredita-promjena nositelja kredita-sada SŠ Zabok</a:t>
            </a:r>
            <a:endParaRPr lang="hr-HR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-0,2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-smanjenje radi usklade </a:t>
            </a:r>
            <a:r>
              <a:rPr lang="hr-H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minimalnih.zakonskih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standarda u   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obrazovanju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+0,03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donacije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donacija zaštitne opreme za OŠ i SŠ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-16,7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projekti EU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–smanjenje sredstva u okviru projekta ZEZ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-smanjenje sredstava u okviru projekata dogradnje SB   Krapinske Toplice i dogradnje SB Stubičke Toplice –promjena nositelja projekta</a:t>
            </a: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+2,6</a:t>
            </a:r>
            <a:r>
              <a:rPr lang="hr-H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r-HR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Ministarstvo-prijenos EU- 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sredstava za obnovu od potresa Dvorca  Stubički </a:t>
            </a:r>
            <a:r>
              <a:rPr lang="hr-H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Golubovec</a:t>
            </a:r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>
              <a:buFontTx/>
              <a:buNone/>
              <a:defRPr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endParaRPr lang="hr-H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hr-H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hr-H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Tx/>
              <a:buNone/>
              <a:defRPr/>
            </a:pPr>
            <a:r>
              <a:rPr lang="hr-H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1507" name="TekstniOkvir 4"/>
          <p:cNvSpPr txBox="1">
            <a:spLocks noChangeArrowheads="1"/>
          </p:cNvSpPr>
          <p:nvPr/>
        </p:nvSpPr>
        <p:spPr bwMode="auto">
          <a:xfrm>
            <a:off x="2339975" y="981075"/>
            <a:ext cx="55308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hr-HR" altLang="sr-Latn-R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Promjene na prihodovnoj strani Proračuna</a:t>
            </a:r>
          </a:p>
          <a:p>
            <a:pPr>
              <a:spcBef>
                <a:spcPct val="0"/>
              </a:spcBef>
              <a:buFontTx/>
              <a:buNone/>
            </a:pPr>
            <a:endParaRPr lang="hr-HR" altLang="sr-Latn-RS" sz="1000"/>
          </a:p>
        </p:txBody>
      </p:sp>
      <p:sp>
        <p:nvSpPr>
          <p:cNvPr id="21508" name="TekstniOkvir 7"/>
          <p:cNvSpPr txBox="1">
            <a:spLocks noChangeArrowheads="1"/>
          </p:cNvSpPr>
          <p:nvPr/>
        </p:nvSpPr>
        <p:spPr bwMode="auto">
          <a:xfrm>
            <a:off x="431800" y="1133475"/>
            <a:ext cx="1368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hr-HR" altLang="sr-Latn-RS" sz="1200">
                <a:latin typeface="Times New Roman" panose="02020603050405020304" pitchFamily="18" charset="0"/>
                <a:cs typeface="Times New Roman" panose="02020603050405020304" pitchFamily="18" charset="0"/>
              </a:rPr>
              <a:t>u mln. kn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ppp_ani_glo_stand">
  <a:themeElements>
    <a:clrScheme name="">
      <a:dk1>
        <a:srgbClr val="000000"/>
      </a:dk1>
      <a:lt1>
        <a:srgbClr val="C0C0C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CDCDC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pp_ani_glo_st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p_ani_glo_sta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p_ani_glo_sta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p_ani_glo_sta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KZZ Powerpoint predložak</Template>
  <TotalTime>5744</TotalTime>
  <Words>550</Words>
  <Application>Microsoft Office PowerPoint</Application>
  <PresentationFormat>Prikaz na zaslonu (4:3)</PresentationFormat>
  <Paragraphs>128</Paragraphs>
  <Slides>11</Slides>
  <Notes>6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5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ppp_ani_glo_stand</vt:lpstr>
      <vt:lpstr>1_ppp_ani_glo_stand</vt:lpstr>
      <vt:lpstr>2_ppp_ani_glo_stand</vt:lpstr>
      <vt:lpstr>3_ppp_ani_glo_stand</vt:lpstr>
      <vt:lpstr>4_ppp_ani_glo_stand</vt:lpstr>
      <vt:lpstr>Chart</vt:lpstr>
      <vt:lpstr>I. IZMJENE I DOPUNE PRORAČUNA KZŽ ZA 2022. 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Prihodi i rashodi  proračuna</vt:lpstr>
      <vt:lpstr>PowerPointova prezentacija</vt:lpstr>
      <vt:lpstr>PowerPointova prezentacija</vt:lpstr>
      <vt:lpstr>PowerPointova prezentacija</vt:lpstr>
    </vt:vector>
  </TitlesOfParts>
  <Company>KZZ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Kretanje na tržištu rada na području Krapinsko-zagorske županije</dc:title>
  <dc:creator>ivankab</dc:creator>
  <cp:lastModifiedBy>Zoran Gumbas</cp:lastModifiedBy>
  <cp:revision>349</cp:revision>
  <cp:lastPrinted>2021-12-27T07:03:46Z</cp:lastPrinted>
  <dcterms:created xsi:type="dcterms:W3CDTF">2010-11-02T08:26:15Z</dcterms:created>
  <dcterms:modified xsi:type="dcterms:W3CDTF">2022-04-05T08:22:15Z</dcterms:modified>
</cp:coreProperties>
</file>