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3" r:id="rId3"/>
    <p:sldMasterId id="2147483857" r:id="rId4"/>
    <p:sldMasterId id="2147484465" r:id="rId5"/>
  </p:sldMasterIdLst>
  <p:notesMasterIdLst>
    <p:notesMasterId r:id="rId42"/>
  </p:notesMasterIdLst>
  <p:sldIdLst>
    <p:sldId id="256" r:id="rId6"/>
    <p:sldId id="257" r:id="rId7"/>
    <p:sldId id="292" r:id="rId8"/>
    <p:sldId id="291" r:id="rId9"/>
    <p:sldId id="293" r:id="rId10"/>
    <p:sldId id="295" r:id="rId11"/>
    <p:sldId id="327" r:id="rId12"/>
    <p:sldId id="302" r:id="rId13"/>
    <p:sldId id="305" r:id="rId14"/>
    <p:sldId id="298" r:id="rId15"/>
    <p:sldId id="367" r:id="rId16"/>
    <p:sldId id="368" r:id="rId17"/>
    <p:sldId id="300" r:id="rId18"/>
    <p:sldId id="307" r:id="rId19"/>
    <p:sldId id="369" r:id="rId20"/>
    <p:sldId id="370" r:id="rId21"/>
    <p:sldId id="328" r:id="rId22"/>
    <p:sldId id="383" r:id="rId23"/>
    <p:sldId id="384" r:id="rId24"/>
    <p:sldId id="428" r:id="rId25"/>
    <p:sldId id="480" r:id="rId26"/>
    <p:sldId id="489" r:id="rId27"/>
    <p:sldId id="490" r:id="rId28"/>
    <p:sldId id="491" r:id="rId29"/>
    <p:sldId id="492" r:id="rId30"/>
    <p:sldId id="493" r:id="rId31"/>
    <p:sldId id="494" r:id="rId32"/>
    <p:sldId id="495" r:id="rId33"/>
    <p:sldId id="498" r:id="rId34"/>
    <p:sldId id="499" r:id="rId35"/>
    <p:sldId id="500" r:id="rId36"/>
    <p:sldId id="504" r:id="rId37"/>
    <p:sldId id="505" r:id="rId38"/>
    <p:sldId id="501" r:id="rId39"/>
    <p:sldId id="502" r:id="rId40"/>
    <p:sldId id="503" r:id="rId41"/>
  </p:sldIdLst>
  <p:sldSz cx="9144000" cy="6858000" type="screen4x3"/>
  <p:notesSz cx="6735763" cy="9866313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101" autoAdjust="0"/>
  </p:normalViewPr>
  <p:slideViewPr>
    <p:cSldViewPr>
      <p:cViewPr varScale="1">
        <p:scale>
          <a:sx n="106" d="100"/>
          <a:sy n="106" d="100"/>
        </p:scale>
        <p:origin x="16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F74F822-6CA0-49DB-AAD7-FFFE8CEA8471}" type="datetimeFigureOut">
              <a:rPr lang="hr-HR"/>
              <a:pPr>
                <a:defRPr/>
              </a:pPr>
              <a:t>4.1.2022.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6A4AAD-451A-4594-8AE9-BACA85C1014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06515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smtClean="0"/>
          </a:p>
        </p:txBody>
      </p:sp>
      <p:sp>
        <p:nvSpPr>
          <p:cNvPr id="1024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6600" indent="-28257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3475" indent="-2254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7500" indent="-2254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41525" indent="-225425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8725" indent="-2254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5925" indent="-2254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3125" indent="-2254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70325" indent="-22542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6A5171B-8BD8-4784-AEDD-A73448D4EB5C}" type="slidenum">
              <a:rPr lang="hr-HR" altLang="sr-Latn-RS" sz="1200" smtClean="0"/>
              <a:pPr/>
              <a:t>1</a:t>
            </a:fld>
            <a:endParaRPr lang="hr-HR" altLang="sr-Latn-RS" sz="1200" smtClean="0"/>
          </a:p>
        </p:txBody>
      </p:sp>
    </p:spTree>
    <p:extLst>
      <p:ext uri="{BB962C8B-B14F-4D97-AF65-F5344CB8AC3E}">
        <p14:creationId xmlns:p14="http://schemas.microsoft.com/office/powerpoint/2010/main" val="1899127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16388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202C17-A831-4EBE-B33C-663752B36B65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2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29700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A3B0CB-9E39-4C1D-871F-E15B89DADBA7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638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zervirano mjesto bilježaka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altLang="sr-Latn-RS" smtClean="0"/>
          </a:p>
        </p:txBody>
      </p:sp>
      <p:sp>
        <p:nvSpPr>
          <p:cNvPr id="33796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6600" indent="-2825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347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7500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1525" indent="-2254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87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59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31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325" indent="-2254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4C52B-4F70-490C-A0F6-E5DB69718E57}" type="slidenum">
              <a:rPr lang="hr-HR" altLang="sr-Latn-R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hr-HR" altLang="sr-Latn-R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547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588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45181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255057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7381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49171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823516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32963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3944404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818710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4206143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44231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96624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1176508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453258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731763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5300176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CS" altLang="sr-Latn-RS"/>
          </a:p>
        </p:txBody>
      </p:sp>
    </p:spTree>
    <p:extLst>
      <p:ext uri="{BB962C8B-B14F-4D97-AF65-F5344CB8AC3E}">
        <p14:creationId xmlns:p14="http://schemas.microsoft.com/office/powerpoint/2010/main" val="24990057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553384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460004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969352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982352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62494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400198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640404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532372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71981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826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682611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397671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903841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744584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550974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4403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038898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16827348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18721606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22024784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14547916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86324925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13628512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832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47487620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28878635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9425976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4016521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9166394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13201263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815886226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36060588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35891275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409422744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24980837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99045067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9511749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56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40676217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30930518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53462295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296366454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2173287" cy="6389687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236538" y="274638"/>
            <a:ext cx="6369050" cy="6389687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36085630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236538" y="274638"/>
            <a:ext cx="8694737" cy="63896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4139329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tekst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1"/>
          </p:nvPr>
        </p:nvSpPr>
        <p:spPr>
          <a:xfrm>
            <a:off x="236538" y="1577975"/>
            <a:ext cx="4270375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9313" y="1577975"/>
            <a:ext cx="4271962" cy="508635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2670097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554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96515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63948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D:\nicks computer\new global series again!!!\global09\global09_tx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51" tIns="16211" rIns="82351" bIns="1621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68338" indent="-257175">
              <a:defRPr>
                <a:solidFill>
                  <a:schemeClr val="tx1"/>
                </a:solidFill>
                <a:latin typeface="Arial" charset="0"/>
              </a:defRPr>
            </a:lvl2pPr>
            <a:lvl3pPr marL="1028700" indent="-204788">
              <a:defRPr>
                <a:solidFill>
                  <a:schemeClr val="tx1"/>
                </a:solidFill>
                <a:latin typeface="Arial" charset="0"/>
              </a:defRPr>
            </a:lvl3pPr>
            <a:lvl4pPr marL="1441450" indent="-206375">
              <a:defRPr>
                <a:solidFill>
                  <a:schemeClr val="tx1"/>
                </a:solidFill>
                <a:latin typeface="Arial" charset="0"/>
              </a:defRPr>
            </a:lvl4pPr>
            <a:lvl5pPr marL="1852613" indent="-206375">
              <a:defRPr>
                <a:solidFill>
                  <a:schemeClr val="tx1"/>
                </a:solidFill>
                <a:latin typeface="Arial" charset="0"/>
              </a:defRPr>
            </a:lvl5pPr>
            <a:lvl6pPr marL="23098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670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42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14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53" r:id="rId1"/>
    <p:sldLayoutId id="2147485554" r:id="rId2"/>
    <p:sldLayoutId id="2147485555" r:id="rId3"/>
    <p:sldLayoutId id="2147485556" r:id="rId4"/>
    <p:sldLayoutId id="2147485557" r:id="rId5"/>
    <p:sldLayoutId id="2147485558" r:id="rId6"/>
    <p:sldLayoutId id="2147485559" r:id="rId7"/>
    <p:sldLayoutId id="2147485560" r:id="rId8"/>
    <p:sldLayoutId id="2147485561" r:id="rId9"/>
    <p:sldLayoutId id="2147485562" r:id="rId10"/>
    <p:sldLayoutId id="2147485563" r:id="rId11"/>
    <p:sldLayoutId id="2147485564" r:id="rId12"/>
    <p:sldLayoutId id="2147485565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D:\nicks computer\new global series again!!!\global09\global09_titl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94463"/>
            <a:ext cx="1166813" cy="363537"/>
          </a:xfrm>
          <a:prstGeom prst="rect">
            <a:avLst/>
          </a:prstGeom>
          <a:noFill/>
          <a:ln>
            <a:noFill/>
          </a:ln>
        </p:spPr>
        <p:txBody>
          <a:bodyPr vert="horz" wrap="square" lIns="82345" tIns="41173" rIns="82345" bIns="4117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sr-Latn-CS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76525" y="6481763"/>
            <a:ext cx="6467475" cy="376237"/>
          </a:xfrm>
          <a:prstGeom prst="rect">
            <a:avLst/>
          </a:prstGeom>
          <a:noFill/>
          <a:ln>
            <a:noFill/>
          </a:ln>
        </p:spPr>
        <p:txBody>
          <a:bodyPr vert="horz" wrap="square" lIns="82345" tIns="41173" rIns="82345" bIns="4117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sr-Latn-C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6" r:id="rId1"/>
    <p:sldLayoutId id="2147485567" r:id="rId2"/>
    <p:sldLayoutId id="2147485568" r:id="rId3"/>
    <p:sldLayoutId id="2147485569" r:id="rId4"/>
    <p:sldLayoutId id="2147485570" r:id="rId5"/>
    <p:sldLayoutId id="2147485571" r:id="rId6"/>
    <p:sldLayoutId id="2147485572" r:id="rId7"/>
    <p:sldLayoutId id="2147485573" r:id="rId8"/>
    <p:sldLayoutId id="2147485574" r:id="rId9"/>
    <p:sldLayoutId id="2147485575" r:id="rId10"/>
    <p:sldLayoutId id="2147485576" r:id="rId11"/>
    <p:sldLayoutId id="2147485616" r:id="rId12"/>
    <p:sldLayoutId id="214748561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D:\nicks computer\new global series again!!!\global09\global09_tx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40" tIns="16209" rIns="82340" bIns="16209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668338" indent="-257175">
              <a:defRPr>
                <a:solidFill>
                  <a:schemeClr val="tx1"/>
                </a:solidFill>
                <a:latin typeface="Arial" charset="0"/>
              </a:defRPr>
            </a:lvl2pPr>
            <a:lvl3pPr marL="1028700" indent="-204788">
              <a:defRPr>
                <a:solidFill>
                  <a:schemeClr val="tx1"/>
                </a:solidFill>
                <a:latin typeface="Arial" charset="0"/>
              </a:defRPr>
            </a:lvl3pPr>
            <a:lvl4pPr marL="1441450" indent="-206375">
              <a:defRPr>
                <a:solidFill>
                  <a:schemeClr val="tx1"/>
                </a:solidFill>
                <a:latin typeface="Arial" charset="0"/>
              </a:defRPr>
            </a:lvl4pPr>
            <a:lvl5pPr marL="1852613" indent="-206375">
              <a:defRPr>
                <a:solidFill>
                  <a:schemeClr val="tx1"/>
                </a:solidFill>
                <a:latin typeface="Arial" charset="0"/>
              </a:defRPr>
            </a:lvl5pPr>
            <a:lvl6pPr marL="23098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670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242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1413" indent="-206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7" r:id="rId1"/>
    <p:sldLayoutId id="2147485578" r:id="rId2"/>
    <p:sldLayoutId id="2147485579" r:id="rId3"/>
    <p:sldLayoutId id="2147485580" r:id="rId4"/>
    <p:sldLayoutId id="2147485581" r:id="rId5"/>
    <p:sldLayoutId id="2147485582" r:id="rId6"/>
    <p:sldLayoutId id="2147485583" r:id="rId7"/>
    <p:sldLayoutId id="2147485584" r:id="rId8"/>
    <p:sldLayoutId id="2147485585" r:id="rId9"/>
    <p:sldLayoutId id="2147485586" r:id="rId10"/>
    <p:sldLayoutId id="2147485587" r:id="rId11"/>
    <p:sldLayoutId id="2147485588" r:id="rId12"/>
    <p:sldLayoutId id="214748558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D:\nicks computer\new global series again!!!\global09\global09_tx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51" tIns="16211" rIns="82351" bIns="16211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alt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0" r:id="rId1"/>
    <p:sldLayoutId id="2147485591" r:id="rId2"/>
    <p:sldLayoutId id="2147485592" r:id="rId3"/>
    <p:sldLayoutId id="2147485593" r:id="rId4"/>
    <p:sldLayoutId id="2147485594" r:id="rId5"/>
    <p:sldLayoutId id="2147485595" r:id="rId6"/>
    <p:sldLayoutId id="2147485596" r:id="rId7"/>
    <p:sldLayoutId id="2147485597" r:id="rId8"/>
    <p:sldLayoutId id="2147485598" r:id="rId9"/>
    <p:sldLayoutId id="2147485599" r:id="rId10"/>
    <p:sldLayoutId id="2147485600" r:id="rId11"/>
    <p:sldLayoutId id="2147485601" r:id="rId12"/>
    <p:sldLayoutId id="2147485602" r:id="rId13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D:\nicks computer\new global series again!!!\global09\global09_tx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538" y="1577975"/>
            <a:ext cx="8694737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0" y="549275"/>
            <a:ext cx="7596188" cy="457200"/>
          </a:xfrm>
          <a:prstGeom prst="rect">
            <a:avLst/>
          </a:prstGeom>
          <a:noFill/>
          <a:ln>
            <a:noFill/>
          </a:ln>
        </p:spPr>
        <p:txBody>
          <a:bodyPr lIns="82351" tIns="16211" rIns="82351" bIns="16211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x-none" altLang="x-none" sz="2500" b="1">
              <a:solidFill>
                <a:srgbClr val="F2F2F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3" r:id="rId1"/>
    <p:sldLayoutId id="2147485604" r:id="rId2"/>
    <p:sldLayoutId id="2147485605" r:id="rId3"/>
    <p:sldLayoutId id="2147485606" r:id="rId4"/>
    <p:sldLayoutId id="2147485607" r:id="rId5"/>
    <p:sldLayoutId id="2147485608" r:id="rId6"/>
    <p:sldLayoutId id="2147485609" r:id="rId7"/>
    <p:sldLayoutId id="2147485610" r:id="rId8"/>
    <p:sldLayoutId id="2147485611" r:id="rId9"/>
    <p:sldLayoutId id="2147485612" r:id="rId10"/>
    <p:sldLayoutId id="2147485613" r:id="rId11"/>
    <p:sldLayoutId id="2147485614" r:id="rId12"/>
    <p:sldLayoutId id="2147485615" r:id="rId13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Chart2.xls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Chart3.xls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Microsoft_Excel_Chart5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Chart4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D:\nicks computer\new global series again!!!\global09\global09_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9388" y="3716338"/>
            <a:ext cx="8785225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altLang="sr-Latn-RS" sz="4000" b="1" smtClean="0">
                <a:latin typeface="Times New Roman" panose="02020603050405020304" pitchFamily="18" charset="0"/>
              </a:rPr>
              <a:t>PRORAČUN  2022. </a:t>
            </a:r>
            <a:br>
              <a:rPr lang="hr-HR" altLang="sr-Latn-RS" sz="4000" b="1" smtClean="0">
                <a:latin typeface="Times New Roman" panose="02020603050405020304" pitchFamily="18" charset="0"/>
              </a:rPr>
            </a:br>
            <a:endParaRPr lang="hr-HR" altLang="sr-Latn-RS" sz="4000" b="1" smtClean="0">
              <a:latin typeface="Times New Roman" panose="02020603050405020304" pitchFamily="18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6237288"/>
            <a:ext cx="8640762" cy="431800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hr-HR" altLang="sr-Latn-R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prosinac 2021. </a:t>
            </a:r>
            <a:r>
              <a:rPr lang="hr-HR" altLang="sr-Latn-RS" sz="1600" b="1" smtClean="0"/>
              <a:t>					</a:t>
            </a:r>
            <a:r>
              <a:rPr lang="hr-HR" altLang="sr-Latn-R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VODIČ  ZA GRAĐANE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zervirano mjesto sadržaja 2"/>
          <p:cNvSpPr>
            <a:spLocks noGrp="1" noChangeArrowheads="1"/>
          </p:cNvSpPr>
          <p:nvPr>
            <p:ph idx="1"/>
          </p:nvPr>
        </p:nvSpPr>
        <p:spPr>
          <a:xfrm>
            <a:off x="250825" y="1341438"/>
            <a:ext cx="8694738" cy="50863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Izmjene i dopune proračuna</a:t>
            </a:r>
          </a:p>
          <a:p>
            <a:pPr marL="0" indent="0" algn="just">
              <a:buFontTx/>
              <a:buNone/>
            </a:pPr>
            <a:endParaRPr lang="hr-HR" altLang="sr-Latn-R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hr-HR" altLang="sr-Latn-R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Ako se u tijeku proračunske godine zbog nastanka novih obaveza za proračun, povećaju rashodi i/ili izdaci, odnosno smanje prihodi i/ili primici, Županijska skupština na prijedlog župana donosi izmjene i dopuna proračuna. Izmjene i dopune proračuna vrše se uravnoteženjem prihoda i primitaka s rashodima i izdacima.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Polugodišnji izvještaj o izvršenju proračuna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Izrađuje ga upravni odjel nadležan za financije i  proračun te dostavlja županu najkasnije do 5. rujna tekuće proračunske godine,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Župan ga dostavlja Županijskoj skupštini na donošenje najkasnije do 15. rujna tekuće proračunske godine.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981075"/>
            <a:ext cx="8694738" cy="5086350"/>
          </a:xfrm>
        </p:spPr>
        <p:txBody>
          <a:bodyPr/>
          <a:lstStyle/>
          <a:p>
            <a:pPr>
              <a:defRPr/>
            </a:pPr>
            <a:endParaRPr lang="hr-HR" dirty="0"/>
          </a:p>
          <a:p>
            <a:pPr marL="0" indent="0">
              <a:buFontTx/>
              <a:buNone/>
              <a:defRPr/>
            </a:pP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Godišnji izvještaj o izvršenju Proračuna</a:t>
            </a:r>
          </a:p>
          <a:p>
            <a:pPr marL="0" indent="0">
              <a:buFontTx/>
              <a:buNone/>
              <a:defRPr/>
            </a:pPr>
            <a:endParaRPr lang="hr-HR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Izrađuje ga upravni odjel nadležan za financije i proračun te dostavlja županu najkasnije do 1. svibnja tekuće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godine za prethodnu godinu,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Župan ga dostavlja Županijskoj skupštini na donošenje najkasnije do 1. lipnja tekuće </a:t>
            </a:r>
            <a:r>
              <a:rPr lang="hr-H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godine za prethodnu godinu.</a:t>
            </a: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zervirano mjesto sadržaja 2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694738" cy="50863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Jedno od najvažnijih načela proračuna jest da isti mora biti uravnotežen – ukupna visina planiranih prihoda i primitaka mora biti jednaka ukupnoj visini planiranih rashoda i izdataka. </a:t>
            </a:r>
          </a:p>
          <a:p>
            <a:pPr marL="0" indent="0">
              <a:buFontTx/>
              <a:buNone/>
            </a:pPr>
            <a:endParaRPr lang="hr-HR" altLang="sr-Latn-R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052513"/>
            <a:ext cx="8694738" cy="55387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Odakle dolazi novac u Proračun?</a:t>
            </a:r>
          </a:p>
          <a:p>
            <a:pPr marL="0" indent="0">
              <a:buFontTx/>
              <a:buNone/>
              <a:defRPr/>
            </a:pPr>
            <a:endParaRPr lang="hr-H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Porez  na dohodak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Porez na nasljedstva i darove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Porez na cestovna motorna vozila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Porez na automate za zabavne igre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Pomoći od međunarodnih organizacija i tijela EU (za projekte)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Pomoći iz proračuna (Državni proračun, proračuni općina i gradova – za zajedničke programe, aktivnosti i projekte)</a:t>
            </a:r>
          </a:p>
          <a:p>
            <a:pPr marL="0" indent="0">
              <a:buFontTx/>
              <a:buNone/>
              <a:defRPr/>
            </a:pPr>
            <a:endParaRPr lang="hr-HR" dirty="0"/>
          </a:p>
          <a:p>
            <a:pPr>
              <a:buFont typeface="Wingdings" panose="05000000000000000000" pitchFamily="2" charset="2"/>
              <a:buChar char="q"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zervirano mjesto sadržaja 2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3292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Odakle dolazi novac u Proračun?</a:t>
            </a:r>
          </a:p>
          <a:p>
            <a:pPr marL="0" indent="0">
              <a:buFontTx/>
              <a:buNone/>
              <a:defRPr/>
            </a:pPr>
            <a:endParaRPr lang="hr-HR" altLang="sr-Latn-R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Pomoći iz izvanproračunskih korisnika (Hrvatski zavod za zapošljavanje)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Pomoći Državnog proračuna za decentralizirane funkcije (zakonski standard za osnovne i srednje škole, učeničke domove, zdravstvene ustanove, centre za socijalnu skrb)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financijske imovine (kamate, tečajne razlike, višak poslovanja pravnih osoba kojima je Županija osnivač)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nefinancijske imovine (koncesije, naknada za nedozvoljeno izgrađene građevine)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zervirano mjesto sadržaja 2"/>
          <p:cNvSpPr>
            <a:spLocks noGrp="1"/>
          </p:cNvSpPr>
          <p:nvPr>
            <p:ph idx="1"/>
          </p:nvPr>
        </p:nvSpPr>
        <p:spPr>
          <a:xfrm>
            <a:off x="250825" y="1052513"/>
            <a:ext cx="8694738" cy="54721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Odakle dolazi novac u Proračun?</a:t>
            </a:r>
          </a:p>
          <a:p>
            <a:pPr marL="0" indent="0">
              <a:buFontTx/>
              <a:buNone/>
              <a:defRPr/>
            </a:pPr>
            <a:endParaRPr lang="hr-HR" altLang="sr-Latn-R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upravnih i administrativnih pristojbi (županijske upravne pristojbe i državni </a:t>
            </a:r>
            <a:r>
              <a:rPr lang="hr-HR" altLang="sr-Latn-R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biljezi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po posebnim propisima (izdavanje dozvola za linijski prijevoz, refundacije i sl.)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donacija (stipendije, manifestacije i sl.)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Prihodi od prodaje (rashodovana službena vozila)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Primici od financijske imovine i zaduživanja (primici od kreditnog zaduženja, povrati deponiranih sredstava za kredite dane poduzetnicima i poljoprivrednicima)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hr-HR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052513"/>
            <a:ext cx="8694738" cy="532923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Kamo odlazi novac iz Proračuna ?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Zdravstvo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Obrazovanje,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Udruge, civilno društvo, Crveni križ, Vatrogasna zajednica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Programi i projekti u gospodarstvu, poljoprivredi, prometu, komunalnom gospodarstvu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Programi i projekti iz područja gospodarenja otpadom, zaštite okoliša, prostornog uređenja i gradnje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Donacije, potpore, pomoći, subvencije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Izvršno i predstavničko tijelo Županije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6" descr="D:\nicks computer\new global series again!!!\global09\global09_ti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3813"/>
            <a:ext cx="9182101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1450" y="3644900"/>
            <a:ext cx="8785225" cy="2520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altLang="sr-Latn-RS" sz="4000" b="1" smtClean="0">
                <a:latin typeface="Times New Roman" panose="02020603050405020304" pitchFamily="18" charset="0"/>
              </a:rPr>
              <a:t>Proračun </a:t>
            </a:r>
            <a:br>
              <a:rPr lang="hr-HR" altLang="sr-Latn-RS" sz="4000" b="1" smtClean="0">
                <a:latin typeface="Times New Roman" panose="02020603050405020304" pitchFamily="18" charset="0"/>
              </a:rPr>
            </a:br>
            <a:r>
              <a:rPr lang="hr-HR" altLang="sr-Latn-RS" sz="4000" b="1" smtClean="0">
                <a:latin typeface="Times New Roman" panose="02020603050405020304" pitchFamily="18" charset="0"/>
              </a:rPr>
              <a:t>Krapinsko-zagorske županije  za  </a:t>
            </a:r>
            <a:br>
              <a:rPr lang="hr-HR" altLang="sr-Latn-RS" sz="4000" b="1" smtClean="0">
                <a:latin typeface="Times New Roman" panose="02020603050405020304" pitchFamily="18" charset="0"/>
              </a:rPr>
            </a:br>
            <a:r>
              <a:rPr lang="hr-HR" altLang="sr-Latn-RS" sz="4000" b="1" smtClean="0">
                <a:latin typeface="Times New Roman" panose="02020603050405020304" pitchFamily="18" charset="0"/>
              </a:rPr>
              <a:t>2022. godinu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zervirano mjesto sadržaja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hr-HR" altLang="sr-Latn-R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hr-HR" altLang="sr-Latn-R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metodologija izrade proračuna </a:t>
            </a:r>
          </a:p>
          <a:p>
            <a:pPr marL="0" indent="0" algn="ctr">
              <a:buFontTx/>
              <a:buNone/>
            </a:pPr>
            <a:r>
              <a:rPr lang="hr-HR" alt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FontTx/>
              <a:buNone/>
            </a:pPr>
            <a:r>
              <a:rPr lang="hr-HR" alt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Tx/>
              <a:buNone/>
            </a:pPr>
            <a:r>
              <a:rPr lang="hr-HR" altLang="sr-Latn-R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proračun obuhvaća prihode i primitke te </a:t>
            </a:r>
          </a:p>
          <a:p>
            <a:pPr marL="0" indent="0" algn="ctr">
              <a:buFontTx/>
              <a:buNone/>
            </a:pPr>
            <a:r>
              <a:rPr lang="hr-HR" altLang="sr-Latn-R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rashode i izdatke Krapinsko-zagorske županije te svih njezinih proračunskih korisn</a:t>
            </a:r>
            <a:r>
              <a:rPr lang="hr-HR" altLang="sr-Latn-RS" sz="2800" smtClean="0"/>
              <a:t>ika </a:t>
            </a:r>
          </a:p>
        </p:txBody>
      </p:sp>
      <p:sp>
        <p:nvSpPr>
          <p:cNvPr id="5" name="Strelica dolje 4"/>
          <p:cNvSpPr/>
          <p:nvPr/>
        </p:nvSpPr>
        <p:spPr>
          <a:xfrm>
            <a:off x="3779838" y="2349500"/>
            <a:ext cx="1079500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zervirano mjesto sadržaja 1"/>
          <p:cNvSpPr>
            <a:spLocks noGrp="1" noChangeArrowheads="1"/>
          </p:cNvSpPr>
          <p:nvPr>
            <p:ph idx="1"/>
          </p:nvPr>
        </p:nvSpPr>
        <p:spPr>
          <a:xfrm>
            <a:off x="236538" y="1341438"/>
            <a:ext cx="8694737" cy="5322887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sr-Latn-CS" altLang="sr-Latn-RS" b="1" smtClean="0"/>
          </a:p>
          <a:p>
            <a:pPr marL="0" indent="0" algn="just">
              <a:buFontTx/>
              <a:buNone/>
            </a:pPr>
            <a:r>
              <a:rPr lang="sr-Latn-CS" altLang="sr-Latn-R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 JE PRORAČUN?</a:t>
            </a:r>
          </a:p>
          <a:p>
            <a:pPr marL="0" indent="0" algn="just">
              <a:buFontTx/>
              <a:buNone/>
            </a:pPr>
            <a:endParaRPr lang="sr-Latn-CS" altLang="sr-Latn-R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sr-Latn-CS" altLang="sr-Latn-R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 je temeljni financijski dokument u kojem su iskazani svi planirani godišnji prihodi i primici te rashodi i izdaci. </a:t>
            </a:r>
          </a:p>
          <a:p>
            <a:pPr marL="0" indent="0" algn="just">
              <a:buFontTx/>
              <a:buNone/>
            </a:pPr>
            <a:r>
              <a:rPr lang="sr-Latn-CS" altLang="sr-Latn-R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 se odnosi na fiskalnu godinu koja prestavlja razdoblje od 12 mjeseci – od 1. siječnja do 31. prosinca.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981075"/>
            <a:ext cx="8694738" cy="576103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Ukupno </a:t>
            </a:r>
            <a:r>
              <a:rPr lang="hr-HR" alt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 proračunski korisnik </a:t>
            </a:r>
            <a:endParaRPr lang="hr-HR" alt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osnovne škole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srednjih škola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 Zabok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Specijalne bolnice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 zdravlja KZŽ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Zavod za hitnu medicinu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Zavod za javno zdravstvo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Zavod za prostorno uređenje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Javna ustanova za </a:t>
            </a:r>
            <a:r>
              <a:rPr lang="hr-HR" altLang="x-non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upravlj</a:t>
            </a:r>
            <a:r>
              <a:rPr lang="hr-HR" alt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zaštićenim </a:t>
            </a: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dijelovima prirode </a:t>
            </a:r>
          </a:p>
          <a:p>
            <a:pPr>
              <a:defRPr/>
            </a:pPr>
            <a:r>
              <a:rPr lang="hr-HR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Zagorska razvojna </a:t>
            </a:r>
            <a:r>
              <a:rPr lang="hr-HR" alt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agencija</a:t>
            </a:r>
          </a:p>
          <a:p>
            <a:pPr>
              <a:defRPr/>
            </a:pPr>
            <a:r>
              <a:rPr lang="hr-HR" altLang="x-non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 za žrtve nasilja u obitelji Novi početak</a:t>
            </a:r>
          </a:p>
          <a:p>
            <a:pPr>
              <a:defRPr/>
            </a:pPr>
            <a:endParaRPr lang="hr-HR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694738" cy="49672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None/>
            </a:pPr>
            <a:endParaRPr lang="pl-PL" altLang="sr-Latn-RS" sz="2400" b="1" smtClean="0"/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sr-Latn-RS" sz="2400" b="1" smtClean="0"/>
              <a:t>Plan proračuna Županije zajedno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pl-PL" altLang="sr-Latn-RS" sz="2400" b="1" smtClean="0"/>
              <a:t>s proračunskim korisnicima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pl-PL" altLang="sr-Latn-RS" sz="2400" b="1" smtClean="0"/>
          </a:p>
          <a:p>
            <a:pPr marL="0" indent="0" algn="ctr">
              <a:buFontTx/>
              <a:buNone/>
            </a:pPr>
            <a:r>
              <a:rPr lang="hr-HR" altLang="sr-Latn-RS" sz="2400" b="1" smtClean="0"/>
              <a:t>1.176.895.913,10</a:t>
            </a:r>
            <a:r>
              <a:rPr lang="hr-HR" altLang="sr-Latn-RS" sz="2400" smtClean="0"/>
              <a:t> </a:t>
            </a:r>
            <a:r>
              <a:rPr lang="hr-HR" altLang="sr-Latn-RS" sz="2400" b="1" smtClean="0"/>
              <a:t>kn</a:t>
            </a:r>
          </a:p>
          <a:p>
            <a:pPr marL="0" indent="0" algn="ctr">
              <a:buFontTx/>
              <a:buNone/>
            </a:pPr>
            <a:r>
              <a:rPr lang="hr-HR" altLang="sr-Latn-RS" sz="2400" smtClean="0"/>
              <a:t>(+75.938.290,74 kn ili 7%;</a:t>
            </a:r>
          </a:p>
          <a:p>
            <a:pPr marL="0" indent="0" algn="ctr">
              <a:buFontTx/>
              <a:buNone/>
            </a:pPr>
            <a:r>
              <a:rPr lang="hr-HR" altLang="sr-Latn-RS" sz="2400" smtClean="0">
                <a:cs typeface="Arial" panose="020B0604020202020204" pitchFamily="34" charset="0"/>
              </a:rPr>
              <a:t>prethodni plan 1.100.957.622,36 kn)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pl-PL" altLang="sr-Latn-RS" sz="2400" b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hr-HR" altLang="sr-Latn-RS" smtClean="0"/>
          </a:p>
          <a:p>
            <a:pPr marL="0" indent="0" algn="ctr">
              <a:buFontTx/>
              <a:buNone/>
            </a:pPr>
            <a:r>
              <a:rPr lang="hr-HR" altLang="sr-Latn-RS" sz="2400" b="1" smtClean="0"/>
              <a:t>Plan proračuna Krapinsko-zagorske županije </a:t>
            </a:r>
          </a:p>
          <a:p>
            <a:pPr marL="0" indent="0" algn="ctr">
              <a:buFontTx/>
              <a:buNone/>
            </a:pPr>
            <a:r>
              <a:rPr lang="hr-HR" altLang="sr-Latn-RS" sz="2400" b="1" u="sng" smtClean="0"/>
              <a:t>bez proračunskih korisnika</a:t>
            </a:r>
            <a:r>
              <a:rPr lang="hr-HR" altLang="sr-Latn-RS" sz="2400" b="1" smtClean="0"/>
              <a:t>  </a:t>
            </a:r>
          </a:p>
          <a:p>
            <a:pPr marL="0" indent="0" algn="ctr">
              <a:buFontTx/>
              <a:buNone/>
            </a:pPr>
            <a:endParaRPr lang="hr-HR" altLang="sr-Latn-RS" sz="2400" b="1" smtClean="0"/>
          </a:p>
          <a:p>
            <a:pPr marL="0" indent="0" algn="ctr">
              <a:buFontTx/>
              <a:buNone/>
            </a:pPr>
            <a:r>
              <a:rPr lang="hr-HR" altLang="sr-Latn-RS" sz="2400" b="1" smtClean="0"/>
              <a:t>282.287.594,46</a:t>
            </a:r>
            <a:r>
              <a:rPr lang="hr-HR" altLang="sr-Latn-RS" sz="2400" smtClean="0"/>
              <a:t> </a:t>
            </a:r>
            <a:r>
              <a:rPr lang="hr-HR" altLang="sr-Latn-RS" sz="2400" b="1" smtClean="0"/>
              <a:t>kn</a:t>
            </a:r>
          </a:p>
          <a:p>
            <a:pPr marL="0" indent="0" algn="ctr">
              <a:buFontTx/>
              <a:buNone/>
            </a:pPr>
            <a:r>
              <a:rPr lang="hr-HR" altLang="sr-Latn-RS" sz="2400" smtClean="0"/>
              <a:t>(20.993.076,20 kn ili 8%;</a:t>
            </a:r>
          </a:p>
          <a:p>
            <a:pPr marL="0" indent="0" algn="ctr">
              <a:buFontTx/>
              <a:buNone/>
            </a:pPr>
            <a:r>
              <a:rPr lang="hr-HR" altLang="sr-Latn-RS" sz="2400" smtClean="0">
                <a:cs typeface="Arial" panose="020B0604020202020204" pitchFamily="34" charset="0"/>
              </a:rPr>
              <a:t>prethodni plan 261.294.518,26 kn)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341438"/>
            <a:ext cx="8893175" cy="44640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 smtClean="0"/>
              <a:t>Obrazovanje </a:t>
            </a:r>
            <a:r>
              <a:rPr lang="hr-HR" sz="2400" b="1" dirty="0"/>
              <a:t>– </a:t>
            </a:r>
            <a:r>
              <a:rPr lang="hr-HR" sz="2400" b="1" dirty="0" smtClean="0"/>
              <a:t>70.617.471</a:t>
            </a:r>
            <a:endParaRPr lang="hr-HR" sz="2400" b="1" dirty="0"/>
          </a:p>
          <a:p>
            <a:pPr marL="0" indent="0" algn="ctr">
              <a:buFontTx/>
              <a:buNone/>
              <a:defRPr/>
            </a:pP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36.471.471 </a:t>
            </a:r>
            <a:r>
              <a:rPr lang="hr-HR" sz="2400" dirty="0"/>
              <a:t>– decentralizirana sredstva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21.100.000 </a:t>
            </a:r>
            <a:r>
              <a:rPr lang="hr-HR" sz="2400" dirty="0"/>
              <a:t>– prijevoz učenika (SŠ)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5.101.000 </a:t>
            </a:r>
            <a:r>
              <a:rPr lang="hr-HR" sz="2400" dirty="0"/>
              <a:t>– EU </a:t>
            </a:r>
            <a:r>
              <a:rPr lang="hr-HR" sz="2400" dirty="0" err="1"/>
              <a:t>soft</a:t>
            </a:r>
            <a:r>
              <a:rPr lang="hr-HR" sz="2400" dirty="0"/>
              <a:t> projekti (Baltazar, </a:t>
            </a:r>
            <a:r>
              <a:rPr lang="hr-HR" sz="2400" dirty="0" err="1"/>
              <a:t>Zalogajček</a:t>
            </a:r>
            <a:r>
              <a:rPr lang="hr-HR" sz="2400" dirty="0" smtClean="0"/>
              <a:t>,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</a:t>
            </a:r>
            <a:r>
              <a:rPr lang="hr-HR" sz="2400" dirty="0" smtClean="0"/>
              <a:t>                    </a:t>
            </a:r>
            <a:r>
              <a:rPr lang="hr-HR" sz="2400" dirty="0" err="1" smtClean="0"/>
              <a:t>Shema,profesor</a:t>
            </a:r>
            <a:r>
              <a:rPr lang="hr-HR" sz="2400" dirty="0" smtClean="0"/>
              <a:t> Baltazar online)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3.158.000 </a:t>
            </a:r>
            <a:r>
              <a:rPr lang="hr-HR" sz="2400" dirty="0"/>
              <a:t>– tekuće i investicijsko održavanje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2.687.000 </a:t>
            </a:r>
            <a:r>
              <a:rPr lang="hr-HR" sz="2400" dirty="0"/>
              <a:t>– stipendije, natjecanja i dr. edukativni </a:t>
            </a:r>
            <a:r>
              <a:rPr lang="hr-HR" sz="2400" dirty="0" smtClean="0"/>
              <a:t>programi</a:t>
            </a: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1.400.000 </a:t>
            </a:r>
            <a:r>
              <a:rPr lang="hr-HR" sz="2400" dirty="0"/>
              <a:t>– radne bilježnice za učenike OŠ 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700.000 – Visokoškolski programi</a:t>
            </a:r>
            <a:endParaRPr lang="hr-HR" sz="2400" dirty="0"/>
          </a:p>
          <a:p>
            <a:pPr marL="0" indent="0" algn="ctr">
              <a:buFontTx/>
              <a:buNone/>
              <a:defRPr/>
            </a:pPr>
            <a:endParaRPr lang="hr-HR" sz="2400" dirty="0"/>
          </a:p>
          <a:p>
            <a:pPr marL="0" indent="0">
              <a:buFontTx/>
              <a:buNone/>
              <a:defRPr/>
            </a:pPr>
            <a:endParaRPr lang="hr-HR" sz="2400" b="1" dirty="0"/>
          </a:p>
        </p:txBody>
      </p:sp>
      <p:sp>
        <p:nvSpPr>
          <p:cNvPr id="35843" name="TekstniOkvir 1"/>
          <p:cNvSpPr txBox="1">
            <a:spLocks noChangeArrowheads="1"/>
          </p:cNvSpPr>
          <p:nvPr/>
        </p:nvSpPr>
        <p:spPr bwMode="auto">
          <a:xfrm>
            <a:off x="5627688" y="5949950"/>
            <a:ext cx="331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70,6 mln. kn / 282,2 mln. kn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052513"/>
            <a:ext cx="8893175" cy="580548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1600" b="1" dirty="0" smtClean="0"/>
              <a:t>Kapitalni projekti </a:t>
            </a:r>
            <a:r>
              <a:rPr lang="hr-HR" sz="1600" b="1" dirty="0"/>
              <a:t>– </a:t>
            </a:r>
            <a:r>
              <a:rPr lang="hr-HR" sz="1600" b="1" dirty="0" smtClean="0"/>
              <a:t>83.054.019</a:t>
            </a:r>
            <a:endParaRPr lang="hr-HR" sz="1600" b="1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10.685.000 – ZEZ Stubički </a:t>
            </a:r>
            <a:r>
              <a:rPr lang="hr-HR" sz="1600" dirty="0" err="1" smtClean="0"/>
              <a:t>Golubovec</a:t>
            </a:r>
            <a:r>
              <a:rPr lang="hr-HR" sz="1600" dirty="0" smtClean="0"/>
              <a:t> (126.000.000)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11.420.348 – Obnova od potresa –Dvorac Stubički </a:t>
            </a:r>
            <a:r>
              <a:rPr lang="hr-HR" sz="1600" dirty="0" err="1" smtClean="0"/>
              <a:t>Golubovec</a:t>
            </a:r>
            <a:endParaRPr lang="hr-H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8.007.500</a:t>
            </a:r>
            <a:r>
              <a:rPr lang="hr-HR" sz="1400" dirty="0" smtClean="0"/>
              <a:t> </a:t>
            </a:r>
            <a:r>
              <a:rPr lang="hr-HR" sz="1400" dirty="0"/>
              <a:t>– </a:t>
            </a:r>
            <a:r>
              <a:rPr lang="hr-HR" sz="1400" dirty="0" smtClean="0"/>
              <a:t>energetska obnova(</a:t>
            </a:r>
            <a:r>
              <a:rPr lang="hr-HR" sz="1200" dirty="0" smtClean="0"/>
              <a:t>OŠ </a:t>
            </a:r>
            <a:r>
              <a:rPr lang="hr-HR" sz="1200" dirty="0" err="1" smtClean="0"/>
              <a:t>M.Bistrica,COO</a:t>
            </a:r>
            <a:r>
              <a:rPr lang="hr-HR" sz="1200" dirty="0" smtClean="0"/>
              <a:t> </a:t>
            </a:r>
            <a:r>
              <a:rPr lang="hr-HR" sz="1200" dirty="0" err="1" smtClean="0"/>
              <a:t>Kr.Toplice,OŠ</a:t>
            </a:r>
            <a:r>
              <a:rPr lang="hr-HR" sz="1200" dirty="0" smtClean="0"/>
              <a:t> Tuhelj i UD Bedekovčina) </a:t>
            </a:r>
            <a:r>
              <a:rPr lang="hr-HR" sz="1400" dirty="0" smtClean="0"/>
              <a:t>(35.605.597</a:t>
            </a:r>
            <a:r>
              <a:rPr lang="hr-HR" sz="1200" dirty="0" smtClean="0"/>
              <a:t>)</a:t>
            </a:r>
            <a:endParaRPr lang="hr-HR" sz="1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7.026.711– </a:t>
            </a:r>
            <a:r>
              <a:rPr lang="hr-HR" sz="1600" dirty="0"/>
              <a:t>projekt </a:t>
            </a:r>
            <a:r>
              <a:rPr lang="hr-HR" sz="1600" dirty="0" smtClean="0"/>
              <a:t>„Novi početak” (11.626.118)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6.936.000 </a:t>
            </a:r>
            <a:r>
              <a:rPr lang="hr-HR" sz="1600" dirty="0"/>
              <a:t>– </a:t>
            </a:r>
            <a:r>
              <a:rPr lang="hr-HR" sz="1600" dirty="0" smtClean="0"/>
              <a:t>izgradnja </a:t>
            </a:r>
            <a:r>
              <a:rPr lang="hr-HR" sz="1600" dirty="0"/>
              <a:t>PŠ Laz </a:t>
            </a:r>
            <a:r>
              <a:rPr lang="hr-HR" sz="1600" dirty="0" smtClean="0"/>
              <a:t>Bistrički (7.222.674)</a:t>
            </a:r>
            <a:endParaRPr lang="hr-HR" sz="18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5.500.000 - izgradnja PŠ </a:t>
            </a:r>
            <a:r>
              <a:rPr lang="hr-HR" sz="1600" dirty="0" err="1" smtClean="0"/>
              <a:t>Putkovec</a:t>
            </a:r>
            <a:endParaRPr lang="hr-HR" sz="16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5.950.000 </a:t>
            </a:r>
            <a:r>
              <a:rPr lang="hr-HR" sz="1600" dirty="0"/>
              <a:t>–Regionalni centar kompetencija </a:t>
            </a:r>
            <a:r>
              <a:rPr lang="hr-HR" sz="1600" dirty="0" smtClean="0"/>
              <a:t>(120.000.000)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6.000.000 – RCKTU-sportska dvorana (15.000.000)</a:t>
            </a:r>
            <a:endParaRPr lang="hr-H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5.000.000 </a:t>
            </a:r>
            <a:r>
              <a:rPr lang="hr-HR" sz="1600" dirty="0"/>
              <a:t>– dogradnja SB </a:t>
            </a:r>
            <a:r>
              <a:rPr lang="hr-HR" sz="1600" dirty="0" err="1"/>
              <a:t>Kr.Toplice</a:t>
            </a:r>
            <a:r>
              <a:rPr lang="hr-HR" sz="1600" dirty="0"/>
              <a:t> </a:t>
            </a:r>
            <a:r>
              <a:rPr lang="hr-HR" sz="1600" dirty="0" smtClean="0"/>
              <a:t>(380.000.000)</a:t>
            </a:r>
            <a:endParaRPr lang="hr-H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3.954.000 </a:t>
            </a:r>
            <a:r>
              <a:rPr lang="hr-HR" sz="1600" dirty="0"/>
              <a:t>– energetska obnova NBO SB </a:t>
            </a:r>
            <a:r>
              <a:rPr lang="hr-HR" sz="1600" dirty="0" err="1" smtClean="0"/>
              <a:t>Kr.Toplice</a:t>
            </a:r>
            <a:r>
              <a:rPr lang="hr-HR" sz="1600" dirty="0" smtClean="0"/>
              <a:t> (18.600.000)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/>
              <a:t>3.200.000 – dvorana OŠ </a:t>
            </a:r>
            <a:r>
              <a:rPr lang="hr-HR" sz="1600" dirty="0" err="1" smtClean="0"/>
              <a:t>Petrovsko</a:t>
            </a:r>
            <a:r>
              <a:rPr lang="hr-HR" sz="1600" dirty="0" smtClean="0"/>
              <a:t> (6.200.000)</a:t>
            </a:r>
            <a:endParaRPr lang="hr-H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2.228.300 – obnova OŠ i SŠ od potresa</a:t>
            </a:r>
            <a:endParaRPr lang="hr-H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2.000.000 – dogradnja SB </a:t>
            </a:r>
            <a:r>
              <a:rPr lang="hr-HR" sz="1600" dirty="0" err="1" smtClean="0"/>
              <a:t>St.Toplice</a:t>
            </a:r>
            <a:r>
              <a:rPr lang="hr-HR" sz="1600" dirty="0" smtClean="0"/>
              <a:t> (172.000.000)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2.000.000 – izgradnja COO </a:t>
            </a:r>
            <a:r>
              <a:rPr lang="hr-HR" sz="1600" dirty="0" err="1" smtClean="0"/>
              <a:t>Kr.Toplice</a:t>
            </a:r>
            <a:r>
              <a:rPr lang="hr-HR" sz="1600" dirty="0" smtClean="0"/>
              <a:t> (70.000.000)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1.500.000 – izgradnja dvorane OŠ Stubičke Toplice</a:t>
            </a:r>
            <a:endParaRPr lang="hr-HR" sz="18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   600.000 </a:t>
            </a:r>
            <a:r>
              <a:rPr lang="hr-HR" sz="1600" dirty="0"/>
              <a:t>– PTD za </a:t>
            </a:r>
            <a:r>
              <a:rPr lang="hr-HR" sz="1600" dirty="0" smtClean="0"/>
              <a:t>škole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   509.160 – Digitalna transformacija KZŽ (3.200.000)</a:t>
            </a:r>
            <a:endParaRPr lang="hr-HR" sz="1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   537.000 – provođenje projekata u JU (Abeceda </a:t>
            </a:r>
            <a:r>
              <a:rPr lang="hr-HR" sz="1600" dirty="0" err="1" smtClean="0"/>
              <a:t>prirode,Veze</a:t>
            </a:r>
            <a:r>
              <a:rPr lang="hr-HR" sz="1600" dirty="0" smtClean="0"/>
              <a:t> prirode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2400" dirty="0"/>
          </a:p>
        </p:txBody>
      </p:sp>
      <p:sp>
        <p:nvSpPr>
          <p:cNvPr id="36867" name="TekstniOkvir 1"/>
          <p:cNvSpPr txBox="1">
            <a:spLocks noChangeArrowheads="1"/>
          </p:cNvSpPr>
          <p:nvPr/>
        </p:nvSpPr>
        <p:spPr bwMode="auto">
          <a:xfrm>
            <a:off x="7380288" y="6237288"/>
            <a:ext cx="1763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153,6 / 282,2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412875"/>
            <a:ext cx="8694738" cy="50863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 smtClean="0"/>
              <a:t>Javna uprava i administracija </a:t>
            </a:r>
            <a:r>
              <a:rPr lang="hr-HR" sz="2400" b="1" dirty="0"/>
              <a:t>– </a:t>
            </a:r>
            <a:r>
              <a:rPr lang="hr-HR" sz="2400" b="1" dirty="0" smtClean="0"/>
              <a:t>29.869.000</a:t>
            </a:r>
            <a:endParaRPr lang="hr-HR" sz="2400" b="1" dirty="0"/>
          </a:p>
          <a:p>
            <a:pPr marL="0" indent="0" algn="ctr">
              <a:buFontTx/>
              <a:buNone/>
              <a:defRPr/>
            </a:pP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27.556.000 </a:t>
            </a:r>
            <a:r>
              <a:rPr lang="hr-HR" sz="2400" dirty="0"/>
              <a:t>– </a:t>
            </a:r>
            <a:r>
              <a:rPr lang="hr-HR" sz="2400" dirty="0" smtClean="0"/>
              <a:t>županijska administracija ( 9 </a:t>
            </a:r>
            <a:r>
              <a:rPr lang="hr-HR" sz="2000" dirty="0" err="1" smtClean="0"/>
              <a:t>mln</a:t>
            </a:r>
            <a:r>
              <a:rPr lang="hr-HR" sz="2000" dirty="0" smtClean="0"/>
              <a:t> ili 33% UDU</a:t>
            </a:r>
            <a:r>
              <a:rPr lang="hr-HR" sz="2400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19.466.000-rashodi za zaposlene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  6.969.000 – materijalni rashodi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hr-HR" sz="1600" dirty="0" smtClean="0"/>
              <a:t>     600.000 – tekuća pričuva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1.118.000 </a:t>
            </a:r>
            <a:r>
              <a:rPr lang="hr-HR" sz="2400" dirty="0"/>
              <a:t>– </a:t>
            </a:r>
            <a:r>
              <a:rPr lang="hr-HR" sz="2400" dirty="0" smtClean="0"/>
              <a:t>aktivnosti Ureda župana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1.195.000 </a:t>
            </a:r>
            <a:r>
              <a:rPr lang="hr-HR" sz="2400" dirty="0"/>
              <a:t>– </a:t>
            </a:r>
            <a:r>
              <a:rPr lang="hr-HR" sz="2400" dirty="0" smtClean="0"/>
              <a:t>aktivnosti Županijske skupštine</a:t>
            </a:r>
            <a:endParaRPr lang="hr-HR" sz="2400" dirty="0"/>
          </a:p>
        </p:txBody>
      </p:sp>
      <p:sp>
        <p:nvSpPr>
          <p:cNvPr id="37891" name="TekstniOkvir 1"/>
          <p:cNvSpPr txBox="1">
            <a:spLocks noChangeArrowheads="1"/>
          </p:cNvSpPr>
          <p:nvPr/>
        </p:nvSpPr>
        <p:spPr bwMode="auto">
          <a:xfrm>
            <a:off x="7270750" y="6021388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183,5 / 282,2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1463" y="1149350"/>
            <a:ext cx="8694737" cy="547846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/>
              <a:t>Zdravstvo i socijalna skrb – </a:t>
            </a:r>
            <a:r>
              <a:rPr lang="hr-HR" sz="2400" b="1" dirty="0" smtClean="0"/>
              <a:t>27.881.340</a:t>
            </a:r>
            <a:endParaRPr lang="hr-HR" sz="2400" b="1" dirty="0"/>
          </a:p>
          <a:p>
            <a:pPr marL="0" indent="0" algn="ctr">
              <a:buFontTx/>
              <a:buNone/>
              <a:defRPr/>
            </a:pPr>
            <a:endParaRPr lang="hr-HR" sz="8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 smtClean="0"/>
              <a:t>22.141.340 </a:t>
            </a:r>
            <a:r>
              <a:rPr lang="hr-HR" sz="2000" dirty="0"/>
              <a:t>– decentralizirana sredstva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 smtClean="0"/>
              <a:t>2.850.000 </a:t>
            </a:r>
            <a:r>
              <a:rPr lang="hr-HR" sz="2000" dirty="0"/>
              <a:t>– hitna medicinska </a:t>
            </a:r>
            <a:r>
              <a:rPr lang="hr-HR" sz="2000" dirty="0" smtClean="0"/>
              <a:t>služba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 smtClean="0"/>
              <a:t>500.000 – pomoći zdravstvenim ustanovama</a:t>
            </a:r>
            <a:endParaRPr lang="hr-HR" sz="20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 smtClean="0"/>
              <a:t>385.000 </a:t>
            </a:r>
            <a:r>
              <a:rPr lang="hr-HR" sz="2000" dirty="0"/>
              <a:t>– programi prevencije i edukacije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 smtClean="0"/>
              <a:t>470.000 – </a:t>
            </a:r>
            <a:r>
              <a:rPr lang="hr-HR" sz="2000" dirty="0" err="1" smtClean="0"/>
              <a:t>mrtvozorstvo</a:t>
            </a:r>
            <a:endParaRPr lang="hr-HR" sz="20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 smtClean="0"/>
              <a:t>250.000 </a:t>
            </a:r>
            <a:r>
              <a:rPr lang="hr-HR" sz="2000" dirty="0"/>
              <a:t>– pomoć obiteljima i samcima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 smtClean="0"/>
              <a:t>360.000 </a:t>
            </a:r>
            <a:r>
              <a:rPr lang="hr-HR" sz="2000" dirty="0"/>
              <a:t>– pronatalitetni </a:t>
            </a:r>
            <a:r>
              <a:rPr lang="hr-HR" sz="2000" dirty="0" smtClean="0"/>
              <a:t>dodatak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 smtClean="0"/>
              <a:t>400.000 </a:t>
            </a:r>
            <a:r>
              <a:rPr lang="hr-HR" sz="2000" dirty="0"/>
              <a:t>– rana intervencija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 smtClean="0"/>
              <a:t>250.000 </a:t>
            </a:r>
            <a:r>
              <a:rPr lang="hr-HR" sz="2000" dirty="0"/>
              <a:t>– Županija-prijatelj djece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/>
              <a:t>100.000 – </a:t>
            </a:r>
            <a:r>
              <a:rPr lang="hr-HR" sz="2000" dirty="0" smtClean="0"/>
              <a:t>provedba </a:t>
            </a:r>
            <a:r>
              <a:rPr lang="hr-HR" sz="2000" dirty="0"/>
              <a:t>Socijalnog </a:t>
            </a:r>
            <a:r>
              <a:rPr lang="hr-HR" sz="2000" dirty="0" smtClean="0"/>
              <a:t>plana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 smtClean="0"/>
              <a:t>100.000 – palijativna skrb</a:t>
            </a:r>
            <a:endParaRPr lang="hr-HR" sz="20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000" dirty="0" smtClean="0"/>
              <a:t>  75.000 – ostali </a:t>
            </a:r>
            <a:r>
              <a:rPr lang="hr-HR" sz="2000" dirty="0"/>
              <a:t>programi</a:t>
            </a:r>
          </a:p>
          <a:p>
            <a:pPr marL="0" indent="0">
              <a:buFontTx/>
              <a:buNone/>
              <a:defRPr/>
            </a:pPr>
            <a:endParaRPr lang="hr-HR" sz="2400" dirty="0"/>
          </a:p>
        </p:txBody>
      </p:sp>
      <p:sp>
        <p:nvSpPr>
          <p:cNvPr id="38915" name="TekstniOkvir 1"/>
          <p:cNvSpPr txBox="1">
            <a:spLocks noChangeArrowheads="1"/>
          </p:cNvSpPr>
          <p:nvPr/>
        </p:nvSpPr>
        <p:spPr bwMode="auto">
          <a:xfrm>
            <a:off x="7413625" y="6227763"/>
            <a:ext cx="155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211,4 / 282,2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196975"/>
            <a:ext cx="8694738" cy="54006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/>
              <a:t>Potpore – </a:t>
            </a:r>
            <a:r>
              <a:rPr lang="hr-HR" sz="2400" b="1" dirty="0" smtClean="0"/>
              <a:t>13.097.801</a:t>
            </a:r>
            <a:endParaRPr lang="hr-HR" sz="2400" b="1" dirty="0"/>
          </a:p>
          <a:p>
            <a:pPr marL="0" indent="0" algn="ctr">
              <a:buFontTx/>
              <a:buNone/>
              <a:defRPr/>
            </a:pPr>
            <a:endParaRPr lang="hr-HR" sz="8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4.500.000 – subvencija kamata poduzetnicima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3.375.000 </a:t>
            </a:r>
            <a:r>
              <a:rPr lang="hr-HR" sz="2400" dirty="0"/>
              <a:t>– poljoprivreda i manifestacije vezane uz </a:t>
            </a:r>
            <a:r>
              <a:rPr lang="hr-HR" sz="2400" dirty="0" err="1"/>
              <a:t>polj</a:t>
            </a:r>
            <a:r>
              <a:rPr lang="hr-HR" sz="2400" dirty="0"/>
              <a:t>.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1.694.100 </a:t>
            </a:r>
            <a:r>
              <a:rPr lang="hr-HR" sz="2400" dirty="0"/>
              <a:t>– Turistička zajednica </a:t>
            </a:r>
            <a:r>
              <a:rPr lang="hr-HR" sz="2400" dirty="0" smtClean="0"/>
              <a:t>KZŽ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979.701 – projekt „Poslovni anđeli”</a:t>
            </a: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775.000 </a:t>
            </a:r>
            <a:r>
              <a:rPr lang="hr-HR" sz="2400" dirty="0"/>
              <a:t>– Poslovno-tehnološki </a:t>
            </a:r>
            <a:r>
              <a:rPr lang="hr-HR" sz="2400" dirty="0" smtClean="0"/>
              <a:t>inkubator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500.000 </a:t>
            </a:r>
            <a:r>
              <a:rPr lang="hr-HR" sz="2400" dirty="0"/>
              <a:t>– potpora gospodarstvu (COVID 19</a:t>
            </a:r>
            <a:r>
              <a:rPr lang="hr-HR" sz="2400" dirty="0" smtClean="0"/>
              <a:t>)</a:t>
            </a: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444.000 </a:t>
            </a:r>
            <a:r>
              <a:rPr lang="hr-HR" sz="2400" dirty="0"/>
              <a:t>– gospodarske manifestacije i </a:t>
            </a:r>
            <a:r>
              <a:rPr lang="hr-HR" sz="2400" dirty="0" smtClean="0"/>
              <a:t>sajmovi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330.000 </a:t>
            </a:r>
            <a:r>
              <a:rPr lang="hr-HR" sz="2400" dirty="0"/>
              <a:t>– „start </a:t>
            </a:r>
            <a:r>
              <a:rPr lang="hr-HR" sz="2400" dirty="0" err="1"/>
              <a:t>up</a:t>
            </a:r>
            <a:r>
              <a:rPr lang="hr-HR" sz="2400" dirty="0"/>
              <a:t>” </a:t>
            </a:r>
            <a:r>
              <a:rPr lang="hr-HR" sz="2400" dirty="0" smtClean="0"/>
              <a:t>tvrtke</a:t>
            </a: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300.000 </a:t>
            </a:r>
            <a:r>
              <a:rPr lang="hr-HR" sz="2400" dirty="0"/>
              <a:t>– proizvođači zagorskih mlinaca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200.000 </a:t>
            </a:r>
            <a:r>
              <a:rPr lang="hr-HR" sz="2400" dirty="0"/>
              <a:t>– tradicionalni </a:t>
            </a:r>
            <a:r>
              <a:rPr lang="hr-HR" sz="2400" dirty="0" smtClean="0"/>
              <a:t>obrti</a:t>
            </a:r>
            <a:endParaRPr lang="hr-HR" sz="2400" dirty="0"/>
          </a:p>
        </p:txBody>
      </p:sp>
      <p:sp>
        <p:nvSpPr>
          <p:cNvPr id="39939" name="TekstniOkvir 1"/>
          <p:cNvSpPr txBox="1">
            <a:spLocks noChangeArrowheads="1"/>
          </p:cNvSpPr>
          <p:nvPr/>
        </p:nvSpPr>
        <p:spPr bwMode="auto">
          <a:xfrm>
            <a:off x="7235825" y="6196013"/>
            <a:ext cx="1625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224,5 / 282,2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341438"/>
            <a:ext cx="8694738" cy="50863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 smtClean="0"/>
              <a:t>Povezana društva i ustanove </a:t>
            </a:r>
            <a:r>
              <a:rPr lang="hr-HR" sz="2400" b="1" dirty="0"/>
              <a:t>– </a:t>
            </a:r>
            <a:r>
              <a:rPr lang="hr-HR" sz="2400" b="1" dirty="0" smtClean="0"/>
              <a:t>7.499.456</a:t>
            </a:r>
            <a:endParaRPr lang="hr-HR" sz="2400" b="1" dirty="0"/>
          </a:p>
          <a:p>
            <a:pPr marL="0" indent="0" algn="ctr">
              <a:buFontTx/>
              <a:buNone/>
              <a:defRPr/>
            </a:pP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1.752.546 </a:t>
            </a:r>
            <a:r>
              <a:rPr lang="hr-HR" sz="2400" dirty="0"/>
              <a:t>– </a:t>
            </a:r>
            <a:r>
              <a:rPr lang="hr-HR" sz="2400" dirty="0" smtClean="0"/>
              <a:t>Javna ustanova za </a:t>
            </a:r>
            <a:r>
              <a:rPr lang="hr-HR" sz="2400" dirty="0" err="1" smtClean="0"/>
              <a:t>upr</a:t>
            </a:r>
            <a:r>
              <a:rPr lang="hr-HR" sz="2400" dirty="0" smtClean="0"/>
              <a:t>. </a:t>
            </a:r>
            <a:r>
              <a:rPr lang="hr-HR" sz="2400" dirty="0" err="1" smtClean="0"/>
              <a:t>zašt</a:t>
            </a:r>
            <a:r>
              <a:rPr lang="hr-HR" sz="2400" dirty="0" smtClean="0"/>
              <a:t>. </a:t>
            </a:r>
            <a:r>
              <a:rPr lang="hr-HR" sz="2400" dirty="0"/>
              <a:t>d</a:t>
            </a:r>
            <a:r>
              <a:rPr lang="hr-HR" sz="2400" dirty="0" smtClean="0"/>
              <a:t>ijel. prirode</a:t>
            </a: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1.814.000 </a:t>
            </a:r>
            <a:r>
              <a:rPr lang="hr-HR" sz="2400" dirty="0"/>
              <a:t>– </a:t>
            </a:r>
            <a:r>
              <a:rPr lang="hr-HR" sz="2400" dirty="0" smtClean="0"/>
              <a:t>Zavod za prostorno uređenje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1.307.466 – ZARA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700.000 </a:t>
            </a:r>
            <a:r>
              <a:rPr lang="hr-HR" sz="2400" dirty="0"/>
              <a:t>– </a:t>
            </a:r>
            <a:r>
              <a:rPr lang="hr-HR" sz="2400" dirty="0" smtClean="0"/>
              <a:t>REGEA</a:t>
            </a: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533.944 – IPZP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500.000 </a:t>
            </a:r>
            <a:r>
              <a:rPr lang="hr-HR" sz="2400" dirty="0"/>
              <a:t>– </a:t>
            </a:r>
            <a:r>
              <a:rPr lang="hr-HR" sz="2400" dirty="0" smtClean="0"/>
              <a:t>Poduzetnički centar (+750.000-potpore)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491.500 – RCGO </a:t>
            </a:r>
            <a:r>
              <a:rPr lang="hr-HR" sz="2400" dirty="0" err="1" smtClean="0"/>
              <a:t>Piškornica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400.000 – Dom za žrtve nasilja u obitelji  Novi početak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2400" dirty="0" smtClean="0"/>
          </a:p>
          <a:p>
            <a:pPr marL="0" indent="0">
              <a:buFontTx/>
              <a:buNone/>
              <a:defRPr/>
            </a:pPr>
            <a:endParaRPr lang="hr-HR" sz="2400" dirty="0"/>
          </a:p>
        </p:txBody>
      </p:sp>
      <p:sp>
        <p:nvSpPr>
          <p:cNvPr id="40963" name="TekstniOkvir 1"/>
          <p:cNvSpPr txBox="1">
            <a:spLocks noChangeArrowheads="1"/>
          </p:cNvSpPr>
          <p:nvPr/>
        </p:nvSpPr>
        <p:spPr bwMode="auto">
          <a:xfrm>
            <a:off x="7362825" y="6092825"/>
            <a:ext cx="158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232,0 / 282,2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/>
              <a:t>Kultura, sport i udruge – </a:t>
            </a:r>
            <a:r>
              <a:rPr lang="hr-HR" sz="2400" b="1" dirty="0" smtClean="0"/>
              <a:t>9.162.000</a:t>
            </a:r>
            <a:endParaRPr lang="hr-HR" sz="2400" b="1" dirty="0"/>
          </a:p>
          <a:p>
            <a:pPr marL="0" indent="0" algn="ctr">
              <a:buFontTx/>
              <a:buNone/>
              <a:defRPr/>
            </a:pP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2.812.000 </a:t>
            </a:r>
            <a:r>
              <a:rPr lang="hr-HR" sz="2400" dirty="0"/>
              <a:t>– udruge (civilne, braniteljske, Crveni križ, mladi, starije i ranjive skupine</a:t>
            </a:r>
            <a:r>
              <a:rPr lang="hr-HR" sz="2400" dirty="0" smtClean="0"/>
              <a:t>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1.450.000 – Sport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1.220.000 – Program kulturnog razvitka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1.165.000 – zaštita spomenika kulture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1.150.000 – Vatrogasna zajednica </a:t>
            </a:r>
            <a:r>
              <a:rPr lang="hr-HR" sz="2400" dirty="0" smtClean="0"/>
              <a:t>KZŽ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 980.000 </a:t>
            </a:r>
            <a:r>
              <a:rPr lang="hr-HR" sz="2400" dirty="0"/>
              <a:t>– Civilna zaštita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 385.000 </a:t>
            </a:r>
            <a:r>
              <a:rPr lang="hr-HR" sz="2400" dirty="0"/>
              <a:t>– izdavačka </a:t>
            </a:r>
            <a:r>
              <a:rPr lang="hr-HR" sz="2400" dirty="0" smtClean="0"/>
              <a:t>djelatnost</a:t>
            </a:r>
          </a:p>
          <a:p>
            <a:pPr marL="0" indent="0">
              <a:buFontTx/>
              <a:buNone/>
              <a:defRPr/>
            </a:pPr>
            <a:r>
              <a:rPr lang="hr-HR" sz="2400" dirty="0" smtClean="0"/>
              <a:t>    </a:t>
            </a:r>
            <a:endParaRPr lang="hr-HR" sz="2400" dirty="0"/>
          </a:p>
        </p:txBody>
      </p:sp>
      <p:sp>
        <p:nvSpPr>
          <p:cNvPr id="41987" name="TekstniOkvir 1"/>
          <p:cNvSpPr txBox="1">
            <a:spLocks noChangeArrowheads="1"/>
          </p:cNvSpPr>
          <p:nvPr/>
        </p:nvSpPr>
        <p:spPr bwMode="auto">
          <a:xfrm>
            <a:off x="7275513" y="6092825"/>
            <a:ext cx="1655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241,2 / 282,2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zervirano mjesto sadržaja 1"/>
          <p:cNvSpPr>
            <a:spLocks noGrp="1" noChangeArrowheads="1"/>
          </p:cNvSpPr>
          <p:nvPr>
            <p:ph idx="1"/>
          </p:nvPr>
        </p:nvSpPr>
        <p:spPr>
          <a:xfrm>
            <a:off x="250825" y="1484313"/>
            <a:ext cx="8694738" cy="5302250"/>
          </a:xfrm>
        </p:spPr>
        <p:txBody>
          <a:bodyPr/>
          <a:lstStyle/>
          <a:p>
            <a:pPr marL="0" indent="0" algn="just">
              <a:buFontTx/>
              <a:buNone/>
            </a:pPr>
            <a:endParaRPr lang="hr-HR" altLang="sr-Latn-RS" b="1" smtClean="0"/>
          </a:p>
          <a:p>
            <a:pPr marL="0" indent="0" algn="just">
              <a:buFontTx/>
              <a:buNone/>
            </a:pPr>
            <a:endParaRPr lang="hr-HR" altLang="sr-Latn-RS" b="1" smtClean="0"/>
          </a:p>
          <a:p>
            <a:pPr marL="0" indent="0" algn="just">
              <a:buFontTx/>
              <a:buNone/>
            </a:pPr>
            <a:r>
              <a:rPr lang="hr-HR" altLang="sr-Latn-R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Temeljni propis kojim su regulirana sva pitanja vezana uz proračun je Zakon o proračunu (Narodne novine 87/08, 136/12 i 15/15, dalje: Zakon)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141413"/>
            <a:ext cx="8785225" cy="55197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 smtClean="0"/>
              <a:t>Zaštita okoliša, promet i </a:t>
            </a:r>
          </a:p>
          <a:p>
            <a:pPr marL="0" indent="0" algn="ctr">
              <a:buFontTx/>
              <a:buNone/>
              <a:defRPr/>
            </a:pPr>
            <a:r>
              <a:rPr lang="hr-HR" sz="2400" b="1" dirty="0" smtClean="0"/>
              <a:t>komunalna infrastruktura – 32.179.000</a:t>
            </a:r>
            <a:endParaRPr lang="hr-HR" sz="2400" b="1" dirty="0"/>
          </a:p>
          <a:p>
            <a:pPr marL="0" indent="0" algn="ctr">
              <a:buFontTx/>
              <a:buNone/>
              <a:defRPr/>
            </a:pPr>
            <a:endParaRPr lang="hr-HR" sz="8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25.710.000 </a:t>
            </a:r>
            <a:r>
              <a:rPr lang="hr-HR" sz="2400" dirty="0"/>
              <a:t>– sanacija šteta od potresa na području </a:t>
            </a:r>
            <a:r>
              <a:rPr lang="hr-HR" sz="2400" dirty="0" smtClean="0"/>
              <a:t>KZŽ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3.150.000 </a:t>
            </a:r>
            <a:r>
              <a:rPr lang="hr-HR" sz="2400" dirty="0"/>
              <a:t>– </a:t>
            </a:r>
            <a:r>
              <a:rPr lang="hr-HR" sz="2400" dirty="0" smtClean="0"/>
              <a:t>sanacija klizišta i šteta od el. nepogoda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1.099.000 – subvencije i sigurnost u </a:t>
            </a:r>
            <a:r>
              <a:rPr lang="hr-HR" sz="2400" dirty="0" smtClean="0"/>
              <a:t>prometu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650.000 </a:t>
            </a:r>
            <a:r>
              <a:rPr lang="hr-HR" sz="2400" dirty="0"/>
              <a:t>– vodoopskrba i odvodnja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543.000 </a:t>
            </a:r>
            <a:r>
              <a:rPr lang="hr-HR" sz="2400" dirty="0"/>
              <a:t>– gospodarenje otpadom</a:t>
            </a:r>
            <a:r>
              <a:rPr lang="hr-HR" sz="2400" dirty="0" smtClean="0"/>
              <a:t> </a:t>
            </a: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500.000 </a:t>
            </a:r>
            <a:r>
              <a:rPr lang="hr-HR" sz="2400" dirty="0"/>
              <a:t>– sanacija odlagališta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230.000 </a:t>
            </a:r>
            <a:r>
              <a:rPr lang="hr-HR" sz="2400" dirty="0"/>
              <a:t>– studije vezane uz zaštitu </a:t>
            </a:r>
            <a:r>
              <a:rPr lang="hr-HR" sz="2400" dirty="0" smtClean="0"/>
              <a:t>okoliša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162.000 – prometna i širokopojasna infrastruktura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/>
              <a:t> </a:t>
            </a:r>
            <a:r>
              <a:rPr lang="hr-HR" sz="2400" dirty="0" smtClean="0"/>
              <a:t> 135.000 </a:t>
            </a:r>
            <a:r>
              <a:rPr lang="hr-HR" sz="2400" dirty="0"/>
              <a:t>– </a:t>
            </a:r>
            <a:r>
              <a:rPr lang="hr-HR" sz="2400" dirty="0" smtClean="0"/>
              <a:t>Krapinsko-zagorski aerodrom</a:t>
            </a:r>
          </a:p>
          <a:p>
            <a:pPr marL="0" indent="0">
              <a:buFontTx/>
              <a:buNone/>
              <a:defRPr/>
            </a:pPr>
            <a:endParaRPr lang="hr-HR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2400" dirty="0"/>
          </a:p>
        </p:txBody>
      </p:sp>
      <p:sp>
        <p:nvSpPr>
          <p:cNvPr id="43011" name="TekstniOkvir 1"/>
          <p:cNvSpPr txBox="1">
            <a:spLocks noChangeArrowheads="1"/>
          </p:cNvSpPr>
          <p:nvPr/>
        </p:nvSpPr>
        <p:spPr bwMode="auto">
          <a:xfrm>
            <a:off x="7375525" y="6261100"/>
            <a:ext cx="176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273,3 / 282,2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268413"/>
            <a:ext cx="8694738" cy="54737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r-HR" sz="2400" b="1" dirty="0"/>
              <a:t>Krediti </a:t>
            </a:r>
            <a:r>
              <a:rPr lang="hr-HR" sz="2400" b="1" dirty="0" smtClean="0"/>
              <a:t>i ostalo – 8.927.507</a:t>
            </a:r>
            <a:endParaRPr lang="hr-HR" sz="2400" b="1" dirty="0"/>
          </a:p>
          <a:p>
            <a:pPr marL="0" indent="0" algn="ctr">
              <a:buFontTx/>
              <a:buNone/>
              <a:defRPr/>
            </a:pPr>
            <a:endParaRPr lang="hr-HR" sz="8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3.944.800 </a:t>
            </a:r>
            <a:r>
              <a:rPr lang="hr-HR" sz="2400" dirty="0"/>
              <a:t>– dugoročni kredit za kapitalne </a:t>
            </a:r>
            <a:r>
              <a:rPr lang="hr-HR" sz="2400" dirty="0" smtClean="0"/>
              <a:t>projekte</a:t>
            </a:r>
          </a:p>
          <a:p>
            <a:pPr marL="0" indent="0">
              <a:buFontTx/>
              <a:buNone/>
              <a:defRPr/>
            </a:pPr>
            <a:r>
              <a:rPr lang="hr-HR" sz="2400" dirty="0" smtClean="0"/>
              <a:t>      	(PTI,EO </a:t>
            </a:r>
            <a:r>
              <a:rPr lang="hr-HR" sz="2400" dirty="0" err="1" smtClean="0"/>
              <a:t>škola,projekt</a:t>
            </a:r>
            <a:r>
              <a:rPr lang="hr-HR" sz="2400" dirty="0" smtClean="0"/>
              <a:t> </a:t>
            </a:r>
            <a:r>
              <a:rPr lang="hr-HR" sz="2400" dirty="0" err="1" smtClean="0"/>
              <a:t>Prim.zdravstvena</a:t>
            </a:r>
            <a:r>
              <a:rPr lang="hr-HR" sz="2400" dirty="0" smtClean="0"/>
              <a:t> </a:t>
            </a:r>
            <a:r>
              <a:rPr lang="hr-HR" sz="2400" dirty="0" err="1" smtClean="0"/>
              <a:t>zaštita,PŠ</a:t>
            </a:r>
            <a:r>
              <a:rPr lang="hr-HR" sz="2400" dirty="0" smtClean="0"/>
              <a:t>         	</a:t>
            </a:r>
            <a:r>
              <a:rPr lang="hr-HR" sz="2400" dirty="0" err="1" smtClean="0"/>
              <a:t>Martinišće,sportska</a:t>
            </a:r>
            <a:r>
              <a:rPr lang="hr-HR" sz="2400" dirty="0" smtClean="0"/>
              <a:t> dvorana OŠ </a:t>
            </a:r>
            <a:r>
              <a:rPr lang="hr-HR" sz="2400" dirty="0" err="1" smtClean="0"/>
              <a:t>Đurmanec,kupnja</a:t>
            </a:r>
            <a:r>
              <a:rPr lang="hr-HR" sz="2400" dirty="0" smtClean="0"/>
              <a:t> 	dvorca </a:t>
            </a:r>
            <a:r>
              <a:rPr lang="hr-HR" sz="2400" dirty="0" err="1" smtClean="0"/>
              <a:t>St.Golubovec</a:t>
            </a:r>
            <a:r>
              <a:rPr lang="hr-HR" sz="2400" dirty="0" smtClean="0"/>
              <a:t>, izgradnja RCKTU)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3.500.000 – povrat beskamatnog zajma </a:t>
            </a:r>
          </a:p>
          <a:p>
            <a:pPr marL="0" indent="0">
              <a:buFontTx/>
              <a:buNone/>
              <a:defRPr/>
            </a:pPr>
            <a:r>
              <a:rPr lang="hr-HR" sz="2400" dirty="0" smtClean="0"/>
              <a:t>	(povrat poreza na dohodak po god. prijavi –preostali 	dug iz 2021-povrat 1-4 2022)</a:t>
            </a:r>
            <a:endParaRPr lang="hr-HR" sz="24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855.200 </a:t>
            </a:r>
            <a:r>
              <a:rPr lang="hr-HR" sz="2400" dirty="0"/>
              <a:t>– kamate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402.000 </a:t>
            </a:r>
            <a:r>
              <a:rPr lang="hr-HR" sz="2400" dirty="0"/>
              <a:t>– </a:t>
            </a:r>
            <a:r>
              <a:rPr lang="hr-HR" sz="2400" dirty="0" smtClean="0"/>
              <a:t>glavnica i kamate </a:t>
            </a:r>
            <a:r>
              <a:rPr lang="hr-HR" sz="2400" dirty="0"/>
              <a:t>SB Stubičke Toplice </a:t>
            </a:r>
            <a:endParaRPr lang="hr-HR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hr-HR" sz="2400" dirty="0" smtClean="0"/>
              <a:t>   225.507 – ostale aktivnosti kroz Proračun, pojedinačno manjih iznosa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lang="hr-HR" sz="2400" dirty="0"/>
          </a:p>
        </p:txBody>
      </p:sp>
      <p:sp>
        <p:nvSpPr>
          <p:cNvPr id="44035" name="TekstniOkvir 1"/>
          <p:cNvSpPr txBox="1">
            <a:spLocks noChangeArrowheads="1"/>
          </p:cNvSpPr>
          <p:nvPr/>
        </p:nvSpPr>
        <p:spPr bwMode="auto">
          <a:xfrm>
            <a:off x="7235825" y="6021388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282,2 / 282,2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slov 1"/>
          <p:cNvSpPr>
            <a:spLocks noGrp="1"/>
          </p:cNvSpPr>
          <p:nvPr>
            <p:ph type="title"/>
          </p:nvPr>
        </p:nvSpPr>
        <p:spPr bwMode="auto">
          <a:xfrm>
            <a:off x="457200" y="1196975"/>
            <a:ext cx="7859713" cy="220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z="1800" smtClean="0"/>
              <a:t>RASHODI PREMA NAMJENI</a:t>
            </a:r>
          </a:p>
        </p:txBody>
      </p:sp>
      <p:graphicFrame>
        <p:nvGraphicFramePr>
          <p:cNvPr id="45059" name="Rezervirano mjesto sadržaja 8"/>
          <p:cNvGraphicFramePr>
            <a:graphicFrameLocks noGrp="1"/>
          </p:cNvGraphicFramePr>
          <p:nvPr>
            <p:ph idx="1"/>
          </p:nvPr>
        </p:nvGraphicFramePr>
        <p:xfrm>
          <a:off x="-50800" y="1722438"/>
          <a:ext cx="9137650" cy="504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Chart" r:id="rId4" imgW="9144793" imgH="5047925" progId="Excel.Chart.8">
                  <p:embed/>
                </p:oleObj>
              </mc:Choice>
              <mc:Fallback>
                <p:oleObj name="Chart" r:id="rId4" imgW="9144793" imgH="5047925" progId="Excel.Chart.8">
                  <p:embed/>
                  <p:pic>
                    <p:nvPicPr>
                      <p:cNvPr id="0" name="Rezervirano mjesto sadržaja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722438"/>
                        <a:ext cx="9137650" cy="504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slov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smtClean="0"/>
          </a:p>
        </p:txBody>
      </p:sp>
      <p:sp>
        <p:nvSpPr>
          <p:cNvPr id="4608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sz="1800" smtClean="0"/>
              <a:t>RASHODI PREMA IZVORU</a:t>
            </a:r>
          </a:p>
        </p:txBody>
      </p:sp>
      <p:graphicFrame>
        <p:nvGraphicFramePr>
          <p:cNvPr id="46084" name="Grafikon 5"/>
          <p:cNvGraphicFramePr>
            <a:graphicFrameLocks/>
          </p:cNvGraphicFramePr>
          <p:nvPr/>
        </p:nvGraphicFramePr>
        <p:xfrm>
          <a:off x="2144713" y="1577975"/>
          <a:ext cx="5141912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Chart" r:id="rId4" imgW="5151566" imgH="4432176" progId="Excel.Chart.8">
                  <p:embed/>
                </p:oleObj>
              </mc:Choice>
              <mc:Fallback>
                <p:oleObj name="Chart" r:id="rId4" imgW="5151566" imgH="4432176" progId="Excel.Chart.8">
                  <p:embed/>
                  <p:pic>
                    <p:nvPicPr>
                      <p:cNvPr id="0" name="Grafikon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1577975"/>
                        <a:ext cx="5141912" cy="442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zervirano mjesto sadržaja 2"/>
          <p:cNvSpPr>
            <a:spLocks noGrp="1"/>
          </p:cNvSpPr>
          <p:nvPr>
            <p:ph idx="1"/>
          </p:nvPr>
        </p:nvSpPr>
        <p:spPr>
          <a:xfrm>
            <a:off x="323850" y="1268413"/>
            <a:ext cx="8694738" cy="50863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sr-Latn-R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 prihoda</a:t>
            </a:r>
          </a:p>
          <a:p>
            <a:pPr marL="0" indent="0">
              <a:buFontTx/>
              <a:buNone/>
            </a:pPr>
            <a:endParaRPr lang="hr-HR" altLang="sr-Latn-RS" sz="2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971550" y="1874838"/>
          <a:ext cx="6769100" cy="4148137"/>
        </p:xfrm>
        <a:graphic>
          <a:graphicData uri="http://schemas.openxmlformats.org/drawingml/2006/table">
            <a:tbl>
              <a:tblPr/>
              <a:tblGrid>
                <a:gridCol w="2574925"/>
                <a:gridCol w="1054100"/>
                <a:gridCol w="619125"/>
                <a:gridCol w="1019175"/>
                <a:gridCol w="709613"/>
                <a:gridCol w="792162"/>
              </a:tblGrid>
              <a:tr h="7906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PRIHODI I PRIMICI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Indeks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Proračun 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Udio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Proračun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Udio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Vlastiti prihodi i primici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74.800.275,26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74.418.863,47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porez na dohodak (izvorni)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53.950.000,00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20,6%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55.650.000,00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103,2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županijski porezi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7.335.000,00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7.285.000,00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prihod od imovine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4.993.000,00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3.616.000,00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72,4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uprav. i adm.prist. i ostalo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2.293.957,86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1.953.008,47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85,1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prodaja nefin. imovine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13.610,00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115.855,00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851,2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primici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140.000,00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115.000,00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82,1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višak prethodnog razdoblja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6.074.707,40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5.684.000,00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Namjenski prihodi i primici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186.494.243,00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207.868.730,99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73,6%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111,5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sredstva za dec. funkcije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64.112.811,00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64.112.811,00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pomoći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103.649.732,00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39,7%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113.156.219,99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109,2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donacije i posebne namjene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431.700,00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199.700,00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primici od zaduženja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18.300.000,00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5.400.000,00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29,5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8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višak prethodnog razdoblja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25.000.000,00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RS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2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UKUPNO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261.294.518,26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282.287.594,46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7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108,0</a:t>
                      </a:r>
                      <a:endParaRPr kumimoji="0" lang="hr-HR" altLang="sr-Latn-R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slov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 altLang="sr-Latn-RS" smtClean="0"/>
          </a:p>
        </p:txBody>
      </p:sp>
      <p:graphicFrame>
        <p:nvGraphicFramePr>
          <p:cNvPr id="48131" name="Rezervirano mjesto sadržaja 3"/>
          <p:cNvGraphicFramePr>
            <a:graphicFrameLocks noGrp="1"/>
          </p:cNvGraphicFramePr>
          <p:nvPr>
            <p:ph idx="1"/>
          </p:nvPr>
        </p:nvGraphicFramePr>
        <p:xfrm>
          <a:off x="185738" y="1527175"/>
          <a:ext cx="8796337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2" name="Chart" r:id="rId4" imgW="8803387" imgH="5194242" progId="Excel.Chart.8">
                  <p:embed/>
                </p:oleObj>
              </mc:Choice>
              <mc:Fallback>
                <p:oleObj name="Chart" r:id="rId4" imgW="8803387" imgH="5194242" progId="Excel.Chart.8">
                  <p:embed/>
                  <p:pic>
                    <p:nvPicPr>
                      <p:cNvPr id="0" name="Rezervirano mjesto sadržaja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527175"/>
                        <a:ext cx="8796337" cy="518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slov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 smtClean="0"/>
              <a:t/>
            </a:r>
            <a:br>
              <a:rPr lang="hr-HR" altLang="sr-Latn-RS" smtClean="0"/>
            </a:br>
            <a:r>
              <a:rPr lang="hr-HR" altLang="sr-Latn-RS" smtClean="0"/>
              <a:t/>
            </a:r>
            <a:br>
              <a:rPr lang="hr-HR" altLang="sr-Latn-RS" smtClean="0"/>
            </a:br>
            <a:endParaRPr lang="hr-HR" altLang="sr-Latn-RS" sz="2400" smtClean="0"/>
          </a:p>
        </p:txBody>
      </p:sp>
      <p:graphicFrame>
        <p:nvGraphicFramePr>
          <p:cNvPr id="49155" name="Rezervirano mjesto sadržaja 6"/>
          <p:cNvGraphicFramePr>
            <a:graphicFrameLocks noGrp="1"/>
          </p:cNvGraphicFramePr>
          <p:nvPr>
            <p:ph sz="half" idx="1"/>
          </p:nvPr>
        </p:nvGraphicFramePr>
        <p:xfrm>
          <a:off x="488950" y="1433513"/>
          <a:ext cx="4068763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Chart" r:id="rId4" imgW="4072481" imgH="5285690" progId="Excel.Chart.8">
                  <p:embed/>
                </p:oleObj>
              </mc:Choice>
              <mc:Fallback>
                <p:oleObj name="Chart" r:id="rId4" imgW="4072481" imgH="5285690" progId="Excel.Chart.8">
                  <p:embed/>
                  <p:pic>
                    <p:nvPicPr>
                      <p:cNvPr id="0" name="Rezervirano mjesto sadržaja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433513"/>
                        <a:ext cx="4068763" cy="5281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Rezervirano mjesto sadržaja 7"/>
          <p:cNvGraphicFramePr>
            <a:graphicFrameLocks noGrp="1"/>
          </p:cNvGraphicFramePr>
          <p:nvPr>
            <p:ph sz="half" idx="2"/>
          </p:nvPr>
        </p:nvGraphicFramePr>
        <p:xfrm>
          <a:off x="4592638" y="1433513"/>
          <a:ext cx="4389437" cy="528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Chart" r:id="rId7" imgW="4395597" imgH="5285690" progId="Excel.Chart.8">
                  <p:embed/>
                </p:oleObj>
              </mc:Choice>
              <mc:Fallback>
                <p:oleObj name="Chart" r:id="rId7" imgW="4395597" imgH="5285690" progId="Excel.Chart.8">
                  <p:embed/>
                  <p:pic>
                    <p:nvPicPr>
                      <p:cNvPr id="0" name="Rezervirano mjesto sadržaja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2638" y="1433513"/>
                        <a:ext cx="4389437" cy="5281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zervirano mjesto sadržaja 1"/>
          <p:cNvSpPr>
            <a:spLocks noGrp="1"/>
          </p:cNvSpPr>
          <p:nvPr>
            <p:ph idx="1"/>
          </p:nvPr>
        </p:nvSpPr>
        <p:spPr>
          <a:xfrm>
            <a:off x="236538" y="1196975"/>
            <a:ext cx="8694737" cy="54673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hr-HR" altLang="x-none" sz="2800" dirty="0"/>
          </a:p>
          <a:p>
            <a:pPr marL="0" indent="0">
              <a:buFontTx/>
              <a:buNone/>
              <a:defRPr/>
            </a:pPr>
            <a:r>
              <a:rPr lang="x-none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Što se sve može saznati</a:t>
            </a:r>
            <a:r>
              <a:rPr lang="hr-H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 proračuna?</a:t>
            </a:r>
          </a:p>
          <a:p>
            <a:pPr marL="0" indent="0">
              <a:buFontTx/>
              <a:buNone/>
              <a:defRPr/>
            </a:pPr>
            <a:endParaRPr lang="hr-HR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x-none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kupni prihodi i primici Županije te iz kojih se izvora ti prihodi i primici ostvaruju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x-none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kupni rashodi i izdaci te pregled tih rashoda i izdataka po projektima, programima, aktivnostima te izvorima financiranja tih rashoda i izdataka</a:t>
            </a:r>
          </a:p>
          <a:p>
            <a:pPr marL="0" indent="0">
              <a:buFontTx/>
              <a:buNone/>
              <a:defRPr/>
            </a:pPr>
            <a:endParaRPr lang="x-none" altLang="x-none" dirty="0"/>
          </a:p>
          <a:p>
            <a:pPr>
              <a:buFontTx/>
              <a:buChar char="-"/>
              <a:defRPr/>
            </a:pPr>
            <a:endParaRPr lang="x-none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341438"/>
            <a:ext cx="8694738" cy="50863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hr-HR" dirty="0"/>
          </a:p>
          <a:p>
            <a:pPr marL="0" indent="0">
              <a:buFontTx/>
              <a:buNone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se donosi Proračun?</a:t>
            </a:r>
          </a:p>
          <a:p>
            <a:pPr marL="0" indent="0">
              <a:buFontTx/>
              <a:buNone/>
              <a:defRPr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 donosi predstavničko tijelo – Županijska skupština Krapinsko-zagorske županije.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Zakonom je propisano da se Proračun za iduću godinu donosi najkasnije do kraja tekuće godine,  a na prijedlog župana.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0825" y="1268413"/>
            <a:ext cx="8694738" cy="508635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hr-HR" dirty="0"/>
          </a:p>
          <a:p>
            <a:pPr marL="0" indent="0" algn="just">
              <a:buFontTx/>
              <a:buNone/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Sadržaj proračuna:</a:t>
            </a:r>
          </a:p>
          <a:p>
            <a:pPr marL="0" indent="0" algn="just">
              <a:buFontTx/>
              <a:buNone/>
              <a:defRPr/>
            </a:pPr>
            <a:endParaRPr lang="hr-HR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Opći dio proračuna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račun prihoda i rashoda te račun financiranja koji obuhvaća primitke od financijske imovine i zaduživanja te izdatke za financijsku imovinu i za otplatu kredita i zajmova. </a:t>
            </a:r>
          </a:p>
          <a:p>
            <a:pPr marL="0" indent="0" algn="just">
              <a:buFontTx/>
              <a:buNone/>
              <a:defRPr/>
            </a:pPr>
            <a:endParaRPr lang="hr-H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zervirano mjesto sadržaja 2"/>
          <p:cNvSpPr>
            <a:spLocks noGrp="1"/>
          </p:cNvSpPr>
          <p:nvPr>
            <p:ph idx="1"/>
          </p:nvPr>
        </p:nvSpPr>
        <p:spPr>
          <a:xfrm>
            <a:off x="250825" y="1196975"/>
            <a:ext cx="8694738" cy="508635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hr-HR" altLang="x-none" u="sng" dirty="0"/>
          </a:p>
          <a:p>
            <a:pPr marL="0" indent="0">
              <a:buFontTx/>
              <a:buNone/>
              <a:defRPr/>
            </a:pPr>
            <a:r>
              <a:rPr lang="hr-H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Sadržaj proračuna:</a:t>
            </a:r>
          </a:p>
          <a:p>
            <a:pPr marL="0" indent="0">
              <a:buFontTx/>
              <a:buNone/>
              <a:defRPr/>
            </a:pPr>
            <a:endParaRPr lang="hr-HR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hr-HR" altLang="x-none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Poseban dio proračuna</a:t>
            </a:r>
            <a:r>
              <a:rPr lang="hr-H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sastoji se od plana rashoda i izdataka Županije i njezinih proračunskih korisnika iskazanih po vrstama, raspoređenih u programe koji se sastoje od aktivnosti i projekata.</a:t>
            </a:r>
          </a:p>
          <a:p>
            <a:pPr marL="0" indent="0">
              <a:buFontTx/>
              <a:buNone/>
              <a:defRPr/>
            </a:pPr>
            <a:endParaRPr lang="hr-HR" altLang="x-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zervirano mjesto sadržaja 2"/>
          <p:cNvSpPr>
            <a:spLocks noGrp="1"/>
          </p:cNvSpPr>
          <p:nvPr>
            <p:ph idx="1"/>
          </p:nvPr>
        </p:nvSpPr>
        <p:spPr>
          <a:xfrm>
            <a:off x="250825" y="1162050"/>
            <a:ext cx="8694738" cy="5662613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hr-HR" altLang="sr-Latn-RS" dirty="0"/>
          </a:p>
          <a:p>
            <a:pPr marL="0" indent="0" algn="just">
              <a:buFontTx/>
              <a:buNone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Sadržaj proračuna:</a:t>
            </a:r>
          </a:p>
          <a:p>
            <a:pPr marL="0" indent="0" algn="just">
              <a:buFontTx/>
              <a:buNone/>
              <a:defRPr/>
            </a:pPr>
            <a:endParaRPr lang="hr-HR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Proračunom su obuhvaćeni Proračunski korisnici  Krapinsko-zagorske županije (dalje u tekstu Proračunski korisnici)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hr-HR" alt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korisnici Proračuna su osnovne škole (ukupno 32), srednje škole (ukupno 9 s 2 učenička doma), zdravstvene ustanove (Opća bolnica Zabok i bolnica hrvatskih veterana, specijalne bolnice Krapinske Toplice i Stubičke Toplice, Zavod za javno zdravstvo, Dom zdravlja i Zavod za hitnu medicinu KZŽ), Ustanova za upravljanje zaštićenim dijelovima prirode, Zavod za prostorno uređenje i Zagorska razvojna agencija.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>
          <a:xfrm>
            <a:off x="107950" y="765175"/>
            <a:ext cx="8907463" cy="5759450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endParaRPr lang="hr-HR" altLang="sr-Latn-RS" u="sng" dirty="0"/>
          </a:p>
          <a:p>
            <a:pPr marL="0" indent="0" algn="just">
              <a:buFontTx/>
              <a:buNone/>
              <a:defRPr/>
            </a:pP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Sadržaj proračuna:</a:t>
            </a:r>
          </a:p>
          <a:p>
            <a:pPr marL="0" indent="0" algn="just">
              <a:buFontTx/>
              <a:buNone/>
              <a:defRPr/>
            </a:pPr>
            <a:endParaRPr lang="hr-HR" alt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hr-HR" altLang="sr-Latn-R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Odluka o izvršavanju proračuna 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donosi se obavezno uz Proračun. Njome se uređuje struktura prihoda i primitaka te rashoda i izdataka proračuna, njegovo izvršavanje, opseg zaduživanja i jamstava, upravljanje financijskom i nefinancijskom imovinom, prava i obaveze proračunskih korisnika, utvrđuje se proračunska zaliha, utvrđuju se pojedine ovlasti župana u izvršavanju proračuna te druga pitanja u izvršavanju proračuna.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pp_ani_glo_stand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ani_glo_st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ani_glo_sta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ani_glo_sta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ani_glo_sta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KZZ Powerpoint predložak</Template>
  <TotalTime>5564</TotalTime>
  <Words>1739</Words>
  <Application>Microsoft Office PowerPoint</Application>
  <PresentationFormat>Prikaz na zaslonu (4:3)</PresentationFormat>
  <Paragraphs>334</Paragraphs>
  <Slides>36</Slides>
  <Notes>4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5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36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ppp_ani_glo_stand</vt:lpstr>
      <vt:lpstr>1_ppp_ani_glo_stand</vt:lpstr>
      <vt:lpstr>2_ppp_ani_glo_stand</vt:lpstr>
      <vt:lpstr>3_ppp_ani_glo_stand</vt:lpstr>
      <vt:lpstr>4_ppp_ani_glo_stand</vt:lpstr>
      <vt:lpstr>Microsoft Excel Chart</vt:lpstr>
      <vt:lpstr>PRORAČUN  2022.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Proračun  Krapinsko-zagorske županije  za   2022. godinu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RASHODI PREMA NAMJENI</vt:lpstr>
      <vt:lpstr>PowerPointova prezentacija</vt:lpstr>
      <vt:lpstr>PowerPointova prezentacija</vt:lpstr>
      <vt:lpstr>PowerPointova prezentacija</vt:lpstr>
      <vt:lpstr>  </vt:lpstr>
    </vt:vector>
  </TitlesOfParts>
  <Company>KZZ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Kretanje na tržištu rada na području Krapinsko-zagorske županije</dc:title>
  <dc:creator>ivankab</dc:creator>
  <cp:lastModifiedBy>Zoran Gumbas</cp:lastModifiedBy>
  <cp:revision>333</cp:revision>
  <cp:lastPrinted>2021-12-27T07:03:46Z</cp:lastPrinted>
  <dcterms:created xsi:type="dcterms:W3CDTF">2010-11-02T08:26:15Z</dcterms:created>
  <dcterms:modified xsi:type="dcterms:W3CDTF">2022-01-04T07:57:50Z</dcterms:modified>
</cp:coreProperties>
</file>