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72" r:id="rId5"/>
    <p:sldMasterId id="2147483786" r:id="rId6"/>
  </p:sldMasterIdLst>
  <p:notesMasterIdLst>
    <p:notesMasterId r:id="rId17"/>
  </p:notesMasterIdLst>
  <p:handoutMasterIdLst>
    <p:handoutMasterId r:id="rId18"/>
  </p:handoutMasterIdLst>
  <p:sldIdLst>
    <p:sldId id="256" r:id="rId7"/>
    <p:sldId id="288" r:id="rId8"/>
    <p:sldId id="300" r:id="rId9"/>
    <p:sldId id="301" r:id="rId10"/>
    <p:sldId id="299" r:id="rId11"/>
    <p:sldId id="302" r:id="rId12"/>
    <p:sldId id="303" r:id="rId13"/>
    <p:sldId id="304" r:id="rId14"/>
    <p:sldId id="305" r:id="rId15"/>
    <p:sldId id="282" r:id="rId16"/>
  </p:sldIdLst>
  <p:sldSz cx="10150475" cy="7616825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9">
          <p15:clr>
            <a:srgbClr val="A4A3A4"/>
          </p15:clr>
        </p15:guide>
        <p15:guide id="2" pos="31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Gregurović Šanjug" initials="MGŠ" lastIdx="2" clrIdx="0">
    <p:extLst>
      <p:ext uri="{19B8F6BF-5375-455C-9EA6-DF929625EA0E}">
        <p15:presenceInfo xmlns:p15="http://schemas.microsoft.com/office/powerpoint/2012/main" userId="S-1-5-21-376623481-1724159862-3268761338-1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82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4" autoAdjust="0"/>
    <p:restoredTop sz="90950" autoAdjust="0"/>
  </p:normalViewPr>
  <p:slideViewPr>
    <p:cSldViewPr snapToGrid="0">
      <p:cViewPr varScale="1">
        <p:scale>
          <a:sx n="95" d="100"/>
          <a:sy n="95" d="100"/>
        </p:scale>
        <p:origin x="1392" y="66"/>
      </p:cViewPr>
      <p:guideLst>
        <p:guide orient="horz" pos="2399"/>
        <p:guide pos="319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AEC8AED-F623-4CAB-8EA0-B6751BFFC0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DF722D1-7BEA-4D0A-9B7C-3F295BD3BD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295570C-568F-443A-ABFF-CBAAC362C270}" type="datetimeFigureOut">
              <a:rPr lang="sr-Latn-CS"/>
              <a:pPr>
                <a:defRPr/>
              </a:pPr>
              <a:t>6.3.2020.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01323D-D8AD-4DB0-A981-082A58FCC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3F1A18-A5C0-42AC-A79F-10F8AADB63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5FA1E8-3665-42CA-A541-B53634FE60E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92353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ED7BA-EEB8-4C3B-A61F-5D166A9AC6F7}" type="datetimeFigureOut">
              <a:rPr lang="hr-HR" smtClean="0"/>
              <a:t>6.3.2020.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B353-CE04-4075-A018-F331D2C41B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49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x-none"/>
          </a:p>
        </p:txBody>
      </p:sp>
      <p:sp>
        <p:nvSpPr>
          <p:cNvPr id="5018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76" indent="-2853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348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87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426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965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504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043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582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EB14E-663E-4245-A10C-C8FC46C5A95F}" type="slidenum">
              <a:rPr lang="hr-HR" altLang="x-none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hr-HR" altLang="x-non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9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:\nicks computer\new global series again!!!\global09\global09_title.jpg">
            <a:extLst>
              <a:ext uri="{FF2B5EF4-FFF2-40B4-BE49-F238E27FC236}">
                <a16:creationId xmlns:a16="http://schemas.microsoft.com/office/drawing/2014/main" xmlns="" id="{646E16DA-77AD-4DF7-8520-1858EB05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150475" cy="76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1" y="3919989"/>
            <a:ext cx="9753600" cy="2350182"/>
          </a:xfrm>
          <a:prstGeom prst="rect">
            <a:avLst/>
          </a:prstGeom>
        </p:spPr>
        <p:txBody>
          <a:bodyPr anchor="t"/>
          <a:lstStyle>
            <a:lvl1pPr algn="l"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5F6033D1-1540-4754-B491-BF3AC0477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7213600"/>
            <a:ext cx="1295400" cy="4032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5179578-590E-460A-ABF0-929A57B2D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7199313"/>
            <a:ext cx="7178675" cy="41751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04425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3262"/>
            <a:ext cx="3339436" cy="1290629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68554" y="303263"/>
            <a:ext cx="5674397" cy="6500749"/>
          </a:xfrm>
        </p:spPr>
        <p:txBody>
          <a:bodyPr/>
          <a:lstStyle>
            <a:lvl1pPr>
              <a:defRPr sz="3552"/>
            </a:lvl1pPr>
            <a:lvl2pPr>
              <a:defRPr sz="3108"/>
            </a:lvl2pPr>
            <a:lvl3pPr>
              <a:defRPr sz="2664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07524" y="1593892"/>
            <a:ext cx="3339436" cy="5210120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4829448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9564" y="5331777"/>
            <a:ext cx="6090285" cy="629447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989564" y="680577"/>
            <a:ext cx="6090285" cy="4570095"/>
          </a:xfrm>
        </p:spPr>
        <p:txBody>
          <a:bodyPr/>
          <a:lstStyle>
            <a:lvl1pPr marL="0" indent="0">
              <a:buNone/>
              <a:defRPr sz="3552"/>
            </a:lvl1pPr>
            <a:lvl2pPr marL="507538" indent="0">
              <a:buNone/>
              <a:defRPr sz="3108"/>
            </a:lvl2pPr>
            <a:lvl3pPr marL="1015075" indent="0">
              <a:buNone/>
              <a:defRPr sz="2664"/>
            </a:lvl3pPr>
            <a:lvl4pPr marL="1522613" indent="0">
              <a:buNone/>
              <a:defRPr sz="2220"/>
            </a:lvl4pPr>
            <a:lvl5pPr marL="2030151" indent="0">
              <a:buNone/>
              <a:defRPr sz="2220"/>
            </a:lvl5pPr>
            <a:lvl6pPr marL="2537689" indent="0">
              <a:buNone/>
              <a:defRPr sz="2220"/>
            </a:lvl6pPr>
            <a:lvl7pPr marL="3045226" indent="0">
              <a:buNone/>
              <a:defRPr sz="2220"/>
            </a:lvl7pPr>
            <a:lvl8pPr marL="3552764" indent="0">
              <a:buNone/>
              <a:defRPr sz="2220"/>
            </a:lvl8pPr>
            <a:lvl9pPr marL="4060302" indent="0">
              <a:buNone/>
              <a:defRPr sz="222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989564" y="5961224"/>
            <a:ext cx="6090285" cy="893918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42794733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7649836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7501837" y="305027"/>
            <a:ext cx="2412499" cy="7096694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262574" y="305027"/>
            <a:ext cx="7070088" cy="709669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5989565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262574" y="305027"/>
            <a:ext cx="9651762" cy="709669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34961178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7487112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61286" y="2366153"/>
            <a:ext cx="8627904" cy="163268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571" y="4316201"/>
            <a:ext cx="7105333" cy="1946522"/>
          </a:xfrm>
        </p:spPr>
        <p:txBody>
          <a:bodyPr/>
          <a:lstStyle>
            <a:lvl1pPr marL="0" indent="0" algn="ctr">
              <a:buNone/>
              <a:defRPr/>
            </a:lvl1pPr>
            <a:lvl2pPr marL="507538" indent="0" algn="ctr">
              <a:buNone/>
              <a:defRPr/>
            </a:lvl2pPr>
            <a:lvl3pPr marL="1015075" indent="0" algn="ctr">
              <a:buNone/>
              <a:defRPr/>
            </a:lvl3pPr>
            <a:lvl4pPr marL="1522613" indent="0" algn="ctr">
              <a:buNone/>
              <a:defRPr/>
            </a:lvl4pPr>
            <a:lvl5pPr marL="2030151" indent="0" algn="ctr">
              <a:buNone/>
              <a:defRPr/>
            </a:lvl5pPr>
            <a:lvl6pPr marL="2537689" indent="0" algn="ctr">
              <a:buNone/>
              <a:defRPr/>
            </a:lvl6pPr>
            <a:lvl7pPr marL="3045226" indent="0" algn="ctr">
              <a:buNone/>
              <a:defRPr/>
            </a:lvl7pPr>
            <a:lvl8pPr marL="3552764" indent="0" algn="ctr">
              <a:buNone/>
              <a:defRPr/>
            </a:lvl8pPr>
            <a:lvl9pPr marL="4060302" indent="0" algn="ctr">
              <a:buNone/>
              <a:defRPr/>
            </a:lvl9pPr>
          </a:lstStyle>
          <a:p>
            <a:r>
              <a:rPr lang="hr-HR"/>
              <a:t>Uredite stil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691294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1926547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1817" y="4894516"/>
            <a:ext cx="8627904" cy="1512786"/>
          </a:xfrm>
          <a:prstGeom prst="rect">
            <a:avLst/>
          </a:prstGeom>
        </p:spPr>
        <p:txBody>
          <a:bodyPr anchor="t"/>
          <a:lstStyle>
            <a:lvl1pPr algn="l">
              <a:defRPr sz="444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01817" y="3228336"/>
            <a:ext cx="8627904" cy="1666180"/>
          </a:xfrm>
        </p:spPr>
        <p:txBody>
          <a:bodyPr anchor="b"/>
          <a:lstStyle>
            <a:lvl1pPr marL="0" indent="0">
              <a:buNone/>
              <a:defRPr sz="2220"/>
            </a:lvl1pPr>
            <a:lvl2pPr marL="507538" indent="0">
              <a:buNone/>
              <a:defRPr sz="1998"/>
            </a:lvl2pPr>
            <a:lvl3pPr marL="1015075" indent="0">
              <a:buNone/>
              <a:defRPr sz="1776"/>
            </a:lvl3pPr>
            <a:lvl4pPr marL="1522613" indent="0">
              <a:buNone/>
              <a:defRPr sz="1554"/>
            </a:lvl4pPr>
            <a:lvl5pPr marL="2030151" indent="0">
              <a:buNone/>
              <a:defRPr sz="1554"/>
            </a:lvl5pPr>
            <a:lvl6pPr marL="2537689" indent="0">
              <a:buNone/>
              <a:defRPr sz="1554"/>
            </a:lvl6pPr>
            <a:lvl7pPr marL="3045226" indent="0">
              <a:buNone/>
              <a:defRPr sz="1554"/>
            </a:lvl7pPr>
            <a:lvl8pPr marL="3552764" indent="0">
              <a:buNone/>
              <a:defRPr sz="1554"/>
            </a:lvl8pPr>
            <a:lvl9pPr marL="4060302" indent="0">
              <a:buNone/>
              <a:defRPr sz="1554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1881105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2990169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1" y="1522395"/>
            <a:ext cx="9768115" cy="5908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208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07524" y="1704971"/>
            <a:ext cx="4484889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07524" y="2415521"/>
            <a:ext cx="4484889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156301" y="1704971"/>
            <a:ext cx="4486651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5156301" y="2415521"/>
            <a:ext cx="4486651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5395104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2493777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21225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3262"/>
            <a:ext cx="3339436" cy="1290629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68554" y="303263"/>
            <a:ext cx="5674397" cy="6500749"/>
          </a:xfrm>
        </p:spPr>
        <p:txBody>
          <a:bodyPr/>
          <a:lstStyle>
            <a:lvl1pPr>
              <a:defRPr sz="3552"/>
            </a:lvl1pPr>
            <a:lvl2pPr>
              <a:defRPr sz="3108"/>
            </a:lvl2pPr>
            <a:lvl3pPr>
              <a:defRPr sz="2664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07524" y="1593892"/>
            <a:ext cx="3339436" cy="5210120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4965178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9564" y="5331777"/>
            <a:ext cx="6090285" cy="629447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989564" y="680577"/>
            <a:ext cx="6090285" cy="4570095"/>
          </a:xfrm>
        </p:spPr>
        <p:txBody>
          <a:bodyPr/>
          <a:lstStyle>
            <a:lvl1pPr marL="0" indent="0">
              <a:buNone/>
              <a:defRPr sz="3552"/>
            </a:lvl1pPr>
            <a:lvl2pPr marL="507538" indent="0">
              <a:buNone/>
              <a:defRPr sz="3108"/>
            </a:lvl2pPr>
            <a:lvl3pPr marL="1015075" indent="0">
              <a:buNone/>
              <a:defRPr sz="2664"/>
            </a:lvl3pPr>
            <a:lvl4pPr marL="1522613" indent="0">
              <a:buNone/>
              <a:defRPr sz="2220"/>
            </a:lvl4pPr>
            <a:lvl5pPr marL="2030151" indent="0">
              <a:buNone/>
              <a:defRPr sz="2220"/>
            </a:lvl5pPr>
            <a:lvl6pPr marL="2537689" indent="0">
              <a:buNone/>
              <a:defRPr sz="2220"/>
            </a:lvl6pPr>
            <a:lvl7pPr marL="3045226" indent="0">
              <a:buNone/>
              <a:defRPr sz="2220"/>
            </a:lvl7pPr>
            <a:lvl8pPr marL="3552764" indent="0">
              <a:buNone/>
              <a:defRPr sz="2220"/>
            </a:lvl8pPr>
            <a:lvl9pPr marL="4060302" indent="0">
              <a:buNone/>
              <a:defRPr sz="222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989564" y="5961224"/>
            <a:ext cx="6090285" cy="893918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5474707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00806612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7501837" y="305027"/>
            <a:ext cx="2412499" cy="7096694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262574" y="305027"/>
            <a:ext cx="7070088" cy="709669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0718235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262574" y="305027"/>
            <a:ext cx="9651762" cy="709669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9686707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7971172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61286" y="2366153"/>
            <a:ext cx="8627904" cy="163268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571" y="4316201"/>
            <a:ext cx="7105333" cy="1946522"/>
          </a:xfrm>
        </p:spPr>
        <p:txBody>
          <a:bodyPr/>
          <a:lstStyle>
            <a:lvl1pPr marL="0" indent="0" algn="ctr">
              <a:buNone/>
              <a:defRPr/>
            </a:lvl1pPr>
            <a:lvl2pPr marL="507538" indent="0" algn="ctr">
              <a:buNone/>
              <a:defRPr/>
            </a:lvl2pPr>
            <a:lvl3pPr marL="1015075" indent="0" algn="ctr">
              <a:buNone/>
              <a:defRPr/>
            </a:lvl3pPr>
            <a:lvl4pPr marL="1522613" indent="0" algn="ctr">
              <a:buNone/>
              <a:defRPr/>
            </a:lvl4pPr>
            <a:lvl5pPr marL="2030151" indent="0" algn="ctr">
              <a:buNone/>
              <a:defRPr/>
            </a:lvl5pPr>
            <a:lvl6pPr marL="2537689" indent="0" algn="ctr">
              <a:buNone/>
              <a:defRPr/>
            </a:lvl6pPr>
            <a:lvl7pPr marL="3045226" indent="0" algn="ctr">
              <a:buNone/>
              <a:defRPr/>
            </a:lvl7pPr>
            <a:lvl8pPr marL="3552764" indent="0" algn="ctr">
              <a:buNone/>
              <a:defRPr/>
            </a:lvl8pPr>
            <a:lvl9pPr marL="4060302" indent="0" algn="ctr">
              <a:buNone/>
              <a:defRPr/>
            </a:lvl9pPr>
          </a:lstStyle>
          <a:p>
            <a:r>
              <a:rPr lang="hr-HR"/>
              <a:t>Uredite stil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6112820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8497343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1817" y="4894516"/>
            <a:ext cx="8627904" cy="1512786"/>
          </a:xfrm>
          <a:prstGeom prst="rect">
            <a:avLst/>
          </a:prstGeom>
        </p:spPr>
        <p:txBody>
          <a:bodyPr anchor="t"/>
          <a:lstStyle>
            <a:lvl1pPr algn="l">
              <a:defRPr sz="444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01817" y="3228336"/>
            <a:ext cx="8627904" cy="1666180"/>
          </a:xfrm>
        </p:spPr>
        <p:txBody>
          <a:bodyPr anchor="b"/>
          <a:lstStyle>
            <a:lvl1pPr marL="0" indent="0">
              <a:buNone/>
              <a:defRPr sz="2220"/>
            </a:lvl1pPr>
            <a:lvl2pPr marL="507538" indent="0">
              <a:buNone/>
              <a:defRPr sz="1998"/>
            </a:lvl2pPr>
            <a:lvl3pPr marL="1015075" indent="0">
              <a:buNone/>
              <a:defRPr sz="1776"/>
            </a:lvl3pPr>
            <a:lvl4pPr marL="1522613" indent="0">
              <a:buNone/>
              <a:defRPr sz="1554"/>
            </a:lvl4pPr>
            <a:lvl5pPr marL="2030151" indent="0">
              <a:buNone/>
              <a:defRPr sz="1554"/>
            </a:lvl5pPr>
            <a:lvl6pPr marL="2537689" indent="0">
              <a:buNone/>
              <a:defRPr sz="1554"/>
            </a:lvl6pPr>
            <a:lvl7pPr marL="3045226" indent="0">
              <a:buNone/>
              <a:defRPr sz="1554"/>
            </a:lvl7pPr>
            <a:lvl8pPr marL="3552764" indent="0">
              <a:buNone/>
              <a:defRPr sz="1554"/>
            </a:lvl8pPr>
            <a:lvl9pPr marL="4060302" indent="0">
              <a:buNone/>
              <a:defRPr sz="1554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7276762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0692888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07524" y="1704971"/>
            <a:ext cx="4484889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07524" y="2415521"/>
            <a:ext cx="4484889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156301" y="1704971"/>
            <a:ext cx="4486651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5156301" y="2415521"/>
            <a:ext cx="4486651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0986510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9787438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9134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>
            <a:extLst>
              <a:ext uri="{FF2B5EF4-FFF2-40B4-BE49-F238E27FC236}">
                <a16:creationId xmlns:a16="http://schemas.microsoft.com/office/drawing/2014/main" xmlns="" id="{8A473A77-692B-403B-B9EE-CF912E69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0150475" cy="75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7380F9C8-E9E1-48A9-8A06-F133781F4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752600"/>
            <a:ext cx="96520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C985F2-6C60-4957-BEA1-F4729E941C33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8432800" cy="508000"/>
          </a:xfrm>
          <a:prstGeom prst="rect">
            <a:avLst/>
          </a:prstGeom>
        </p:spPr>
        <p:txBody>
          <a:bodyPr tIns="18000" bIns="18000"/>
          <a:lstStyle>
            <a:lvl1pPr algn="l">
              <a:defRPr sz="2800" b="1" baseline="0">
                <a:ln w="3175" cap="sq" cmpd="sng"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pPr defTabSz="1016000" eaLnBrk="0" hangingPunct="0">
              <a:defRPr/>
            </a:pPr>
            <a:endParaRPr lang="hr-HR" kern="0" dirty="0"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2pPr>
      <a:lvl3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3pPr>
      <a:lvl4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4pPr>
      <a:lvl5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9pPr>
    </p:titleStyle>
    <p:bodyStyle>
      <a:lvl1pPr marL="381000" indent="-381000" algn="l" defTabSz="10160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284413" indent="-254000" algn="l" defTabSz="10160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50475" cy="75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574" y="1752575"/>
            <a:ext cx="9651762" cy="564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10051"/>
            <a:ext cx="8432296" cy="507788"/>
          </a:xfrm>
          <a:prstGeom prst="rect">
            <a:avLst/>
          </a:prstGeom>
          <a:noFill/>
          <a:ln>
            <a:noFill/>
          </a:ln>
          <a:extLst/>
        </p:spPr>
        <p:txBody>
          <a:bodyPr lIns="91415" tIns="17995" rIns="91415" bIns="17995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x-none" altLang="x-none" sz="2775" b="1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02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ransition/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5pPr>
      <a:lvl6pPr marL="507538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6pPr>
      <a:lvl7pPr marL="1015075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7pPr>
      <a:lvl8pPr marL="1522613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8pPr>
      <a:lvl9pPr marL="2030151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9pPr>
    </p:titleStyle>
    <p:bodyStyle>
      <a:lvl1pPr marL="380653" indent="-380653" algn="l" rtl="0" eaLnBrk="0" fontAlgn="base" hangingPunct="0">
        <a:spcBef>
          <a:spcPct val="20000"/>
        </a:spcBef>
        <a:spcAft>
          <a:spcPct val="0"/>
        </a:spcAft>
        <a:buChar char="•"/>
        <a:defRPr sz="3219">
          <a:solidFill>
            <a:schemeClr val="tx1"/>
          </a:solidFill>
          <a:latin typeface="+mn-lt"/>
          <a:ea typeface="+mn-ea"/>
          <a:cs typeface="+mn-cs"/>
        </a:defRPr>
      </a:lvl1pPr>
      <a:lvl2pPr marL="824749" indent="-317211" algn="l" rtl="0" eaLnBrk="0" fontAlgn="base" hangingPunct="0">
        <a:spcBef>
          <a:spcPct val="20000"/>
        </a:spcBef>
        <a:spcAft>
          <a:spcPct val="0"/>
        </a:spcAft>
        <a:buChar char="–"/>
        <a:defRPr sz="2331">
          <a:solidFill>
            <a:schemeClr val="tx1"/>
          </a:solidFill>
          <a:latin typeface="+mn-lt"/>
        </a:defRPr>
      </a:lvl2pPr>
      <a:lvl3pPr marL="1268844" indent="-253769" algn="l" rtl="0" eaLnBrk="0" fontAlgn="base" hangingPunct="0">
        <a:spcBef>
          <a:spcPct val="20000"/>
        </a:spcBef>
        <a:spcAft>
          <a:spcPct val="0"/>
        </a:spcAft>
        <a:buChar char="•"/>
        <a:defRPr sz="2109">
          <a:solidFill>
            <a:schemeClr val="tx1"/>
          </a:solidFill>
          <a:latin typeface="+mn-lt"/>
        </a:defRPr>
      </a:lvl3pPr>
      <a:lvl4pPr marL="1776382" indent="-253769" algn="l" rtl="0" eaLnBrk="0" fontAlgn="base" hangingPunct="0">
        <a:spcBef>
          <a:spcPct val="20000"/>
        </a:spcBef>
        <a:spcAft>
          <a:spcPct val="0"/>
        </a:spcAft>
        <a:buChar char="–"/>
        <a:defRPr sz="2220">
          <a:solidFill>
            <a:schemeClr val="tx1"/>
          </a:solidFill>
          <a:latin typeface="+mn-lt"/>
        </a:defRPr>
      </a:lvl4pPr>
      <a:lvl5pPr marL="2283920" indent="-253769" algn="l" rtl="0" eaLnBrk="0" fontAlgn="base" hangingPunct="0">
        <a:spcBef>
          <a:spcPct val="20000"/>
        </a:spcBef>
        <a:spcAft>
          <a:spcPct val="0"/>
        </a:spcAft>
        <a:buChar char="»"/>
        <a:defRPr sz="2220">
          <a:solidFill>
            <a:schemeClr val="tx1"/>
          </a:solidFill>
          <a:latin typeface="+mn-lt"/>
        </a:defRPr>
      </a:lvl5pPr>
      <a:lvl6pPr marL="2791457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98995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06533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314071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507538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015075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22613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30151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37689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3045226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552764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4060302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50475" cy="75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574" y="1752575"/>
            <a:ext cx="9651762" cy="564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10051"/>
            <a:ext cx="8432296" cy="507788"/>
          </a:xfrm>
          <a:prstGeom prst="rect">
            <a:avLst/>
          </a:prstGeom>
          <a:noFill/>
          <a:ln>
            <a:noFill/>
          </a:ln>
          <a:extLst/>
        </p:spPr>
        <p:txBody>
          <a:bodyPr lIns="91415" tIns="17995" rIns="91415" bIns="17995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x-none" altLang="x-none" sz="2775" b="1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053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ransition/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5pPr>
      <a:lvl6pPr marL="507538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6pPr>
      <a:lvl7pPr marL="1015075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7pPr>
      <a:lvl8pPr marL="1522613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8pPr>
      <a:lvl9pPr marL="2030151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9pPr>
    </p:titleStyle>
    <p:bodyStyle>
      <a:lvl1pPr marL="380653" indent="-380653" algn="l" rtl="0" eaLnBrk="0" fontAlgn="base" hangingPunct="0">
        <a:spcBef>
          <a:spcPct val="20000"/>
        </a:spcBef>
        <a:spcAft>
          <a:spcPct val="0"/>
        </a:spcAft>
        <a:buChar char="•"/>
        <a:defRPr sz="3219">
          <a:solidFill>
            <a:schemeClr val="tx1"/>
          </a:solidFill>
          <a:latin typeface="+mn-lt"/>
          <a:ea typeface="+mn-ea"/>
          <a:cs typeface="+mn-cs"/>
        </a:defRPr>
      </a:lvl1pPr>
      <a:lvl2pPr marL="824749" indent="-317211" algn="l" rtl="0" eaLnBrk="0" fontAlgn="base" hangingPunct="0">
        <a:spcBef>
          <a:spcPct val="20000"/>
        </a:spcBef>
        <a:spcAft>
          <a:spcPct val="0"/>
        </a:spcAft>
        <a:buChar char="–"/>
        <a:defRPr sz="2331">
          <a:solidFill>
            <a:schemeClr val="tx1"/>
          </a:solidFill>
          <a:latin typeface="+mn-lt"/>
        </a:defRPr>
      </a:lvl2pPr>
      <a:lvl3pPr marL="1268844" indent="-253769" algn="l" rtl="0" eaLnBrk="0" fontAlgn="base" hangingPunct="0">
        <a:spcBef>
          <a:spcPct val="20000"/>
        </a:spcBef>
        <a:spcAft>
          <a:spcPct val="0"/>
        </a:spcAft>
        <a:buChar char="•"/>
        <a:defRPr sz="2109">
          <a:solidFill>
            <a:schemeClr val="tx1"/>
          </a:solidFill>
          <a:latin typeface="+mn-lt"/>
        </a:defRPr>
      </a:lvl3pPr>
      <a:lvl4pPr marL="1776382" indent="-253769" algn="l" rtl="0" eaLnBrk="0" fontAlgn="base" hangingPunct="0">
        <a:spcBef>
          <a:spcPct val="20000"/>
        </a:spcBef>
        <a:spcAft>
          <a:spcPct val="0"/>
        </a:spcAft>
        <a:buChar char="–"/>
        <a:defRPr sz="2220">
          <a:solidFill>
            <a:schemeClr val="tx1"/>
          </a:solidFill>
          <a:latin typeface="+mn-lt"/>
        </a:defRPr>
      </a:lvl4pPr>
      <a:lvl5pPr marL="2283920" indent="-253769" algn="l" rtl="0" eaLnBrk="0" fontAlgn="base" hangingPunct="0">
        <a:spcBef>
          <a:spcPct val="20000"/>
        </a:spcBef>
        <a:spcAft>
          <a:spcPct val="0"/>
        </a:spcAft>
        <a:buChar char="»"/>
        <a:defRPr sz="2220">
          <a:solidFill>
            <a:schemeClr val="tx1"/>
          </a:solidFill>
          <a:latin typeface="+mn-lt"/>
        </a:defRPr>
      </a:lvl5pPr>
      <a:lvl6pPr marL="2791457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98995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06533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314071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507538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015075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22613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30151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37689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3045226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552764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4060302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0.gif"/><Relationship Id="rId7" Type="http://schemas.openxmlformats.org/officeDocument/2006/relationships/image" Target="../media/image1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6.gif"/><Relationship Id="rId4" Type="http://schemas.openxmlformats.org/officeDocument/2006/relationships/image" Target="../media/image9.gif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xmlns="" id="{8DEEE382-3725-4203-9591-3A110F5CAEC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14351" y="3796508"/>
            <a:ext cx="9867236" cy="2130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r-HR" sz="3600" b="1" dirty="0">
                <a:solidFill>
                  <a:srgbClr val="0E5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r-HR" sz="36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KRAPINSKO-ZAGORSKA ŽUPANIJA – </a:t>
            </a:r>
            <a:br>
              <a:rPr lang="hr-HR" sz="36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PRIJATELJ DJECE</a:t>
            </a:r>
            <a:r>
              <a:rPr lang="hr-HR" sz="40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”</a:t>
            </a:r>
            <a: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</a:t>
            </a:r>
            <a:r>
              <a:rPr lang="hr-HR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ječji proračun za 2020. godinu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800" dirty="0">
                <a:solidFill>
                  <a:srgbClr val="0E582F"/>
                </a:solidFill>
                <a:latin typeface="Comic Sans MS" panose="030F0702030302020204" pitchFamily="66" charset="0"/>
              </a:rPr>
              <a:t/>
            </a:r>
            <a:br>
              <a:rPr lang="hr-HR" sz="2800" dirty="0">
                <a:solidFill>
                  <a:srgbClr val="0E582F"/>
                </a:solidFill>
                <a:latin typeface="Comic Sans MS" panose="030F0702030302020204" pitchFamily="66" charset="0"/>
              </a:rPr>
            </a:br>
            <a:endParaRPr lang="hr-HR" altLang="sr-Latn-RS" sz="2800" i="1" dirty="0">
              <a:solidFill>
                <a:srgbClr val="0E582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hr-HR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hr-HR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hr-HR" sz="4000" b="1" dirty="0">
                <a:solidFill>
                  <a:srgbClr val="0E582F"/>
                </a:solidFill>
                <a:latin typeface="Comic Sans MS" panose="030F0702030302020204" pitchFamily="66" charset="0"/>
              </a:rPr>
              <a:t>Hvala na pozornosti!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993C009-91B0-4F94-BCDA-17CBCC5FD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63" y="3668712"/>
            <a:ext cx="3429000" cy="3429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F9C3271-7D85-4D71-A656-79E39C960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46" y="337167"/>
            <a:ext cx="2911793" cy="262323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25C2A24-9A36-4611-95E0-3FF7988A1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96" y="1522395"/>
            <a:ext cx="3077528" cy="278787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9255720-C28D-45B0-ACCA-9A5E07312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697803"/>
            <a:ext cx="1753331" cy="250475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5D925653-262A-4077-AA0B-08171EA3F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3" y="800813"/>
            <a:ext cx="2131348" cy="296535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474973E2-577C-4B7E-AEFB-B9A789F85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03" y="1231953"/>
            <a:ext cx="1556413" cy="213539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DF1B543A-8A5A-4BA3-A4DF-19AE2BE51C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46" y="4419345"/>
            <a:ext cx="3031737" cy="1896779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E0314FA9-F60B-4FA0-9F31-B59199D486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25" y="5685347"/>
            <a:ext cx="2381250" cy="17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33" y="1969454"/>
            <a:ext cx="6358308" cy="4768731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84B45F7-B1ED-4DCC-A954-384A0E1B8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77" y="408273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idx="1"/>
          </p:nvPr>
        </p:nvSpPr>
        <p:spPr>
          <a:xfrm>
            <a:off x="0" y="1828763"/>
            <a:ext cx="10010902" cy="5788062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DJEČJI PRORAČUN - 2020. 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l-PL" altLang="x-none" sz="2664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l-PL" altLang="x-none" sz="2664" dirty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pl-PL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Dječji proračun = 119.242.962,00 kn</a:t>
            </a:r>
          </a:p>
          <a:p>
            <a:pPr>
              <a:lnSpc>
                <a:spcPct val="80000"/>
              </a:lnSpc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pl-PL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Proračun Županije = 246.801.659,94 kn</a:t>
            </a:r>
          </a:p>
          <a:p>
            <a:pPr>
              <a:lnSpc>
                <a:spcPct val="80000"/>
              </a:lnSpc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Dječji proračun = 48,3% proračuna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Županije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20BCA19-2221-47A7-97A4-E8705E9AA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93" y="2605026"/>
            <a:ext cx="1729867" cy="240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zervirano mjesto sadržaja 2"/>
          <p:cNvSpPr>
            <a:spLocks noGrp="1"/>
          </p:cNvSpPr>
          <p:nvPr>
            <p:ph idx="1"/>
          </p:nvPr>
        </p:nvSpPr>
        <p:spPr>
          <a:xfrm>
            <a:off x="249356" y="1793631"/>
            <a:ext cx="9651762" cy="6065290"/>
          </a:xfrm>
        </p:spPr>
        <p:txBody>
          <a:bodyPr/>
          <a:lstStyle/>
          <a:p>
            <a:pPr marL="0" lvl="0" indent="0" algn="just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altLang="x-none" sz="2664" b="1" u="sng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hr-HR" altLang="x-none" sz="2400" b="1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OBNOVA ŠKOLA = 34.645.000,00 KN</a:t>
            </a:r>
          </a:p>
          <a:p>
            <a:pPr marL="0" indent="0" algn="ctr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Vanjska ovojnica (fasada), vanjska stolarija, krovište, kotlovnica</a:t>
            </a:r>
          </a:p>
          <a:p>
            <a:pPr marL="0" indent="0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OŠ u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Đurmancu</a:t>
            </a: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, G. Stubici,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Konjščini</a:t>
            </a: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 i Kumrovcu</a:t>
            </a:r>
          </a:p>
          <a:p>
            <a:pPr marL="0" indent="0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SŠ u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Bedekovčini</a:t>
            </a: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 i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Konjščini</a:t>
            </a: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CEF568E-7F1A-44BB-9F3D-E5E7B7199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23" y="5125402"/>
            <a:ext cx="1554996" cy="22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13211" y="1712015"/>
            <a:ext cx="9768115" cy="6064739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lvl="0" indent="0" algn="ctr" defTabSz="914400" eaLnBrk="0" hangingPunct="0">
              <a:buNone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POTPORE UČENICIMA I RODITELJIMA – 40.031.823,00 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Prijevoz učenika – 34.060.823,00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Pomoćnici u nastavi (Baltazar) – 2.290.000,00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Radne bilježnice u OŠ – 1.800.000,00 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Prehrana u OŠ (</a:t>
            </a:r>
            <a:r>
              <a:rPr lang="hr-HR" sz="2400" dirty="0" err="1">
                <a:solidFill>
                  <a:srgbClr val="0E582F"/>
                </a:solidFill>
                <a:latin typeface="Comic Sans MS" panose="030F0702030302020204" pitchFamily="66" charset="0"/>
              </a:rPr>
              <a:t>Zalogajček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) – 1.134.000,00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Stipendije – 747.000,00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B2BB413-26D1-4943-A256-3CD27C40E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60" y="5800736"/>
            <a:ext cx="2902766" cy="18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93226" y="1706880"/>
            <a:ext cx="9768115" cy="6207759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0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ŠKOLSTVO – 38.149.530,00 KN</a:t>
            </a:r>
          </a:p>
          <a:p>
            <a:pPr marL="0" lvl="0" indent="0" algn="ctr" defTabSz="914400" eaLnBrk="0" hangingPunct="0">
              <a:buNone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redovno funkcioniranje škola: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24.162.565,00 - materijalni troškovi (energenti, uredski materijal, komunalije…)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10.869.106,00 – izgradnja i održavanje objekata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1.227.859,00 – oprema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1.470.000,00 – dodatni programi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420.000,00 - natjecanja</a:t>
            </a:r>
          </a:p>
          <a:p>
            <a:endParaRPr lang="hr-HR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7D1E3DB6-306D-476B-B177-DCEE9153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74" y="5599333"/>
            <a:ext cx="2567986" cy="18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91179" y="1864639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KULTURA I SPORT – 1.750.350,00 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806.500,00 – sport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750.000,00 – Znanstveno-edukativno zabavni centar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193.850,00 – događanja u kulturi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72A54AF-A653-47BD-8BE5-579307CB9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32" y="4924361"/>
            <a:ext cx="2742883" cy="24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13546" y="1803679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ZDRAVSTVO I SOCIJALNA SKRB – 4.337.259,00 KN</a:t>
            </a:r>
          </a:p>
          <a:p>
            <a:pPr marL="0" lvl="0" indent="0" algn="ctr" defTabSz="914400" eaLnBrk="0" hangingPunct="0">
              <a:buNone/>
            </a:pPr>
            <a:endParaRPr lang="hr-HR" sz="2400" b="1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3.287.259,00 – zdravstvo (13% ukupnih davanja u dijelu koji se odnosi na Županiju)</a:t>
            </a: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1.050.000,00 – socijalna skrb (pomoći obiteljima, pomoći novorođenima, projekt sigurne kuće, dječji participativni proračuna, Županija-prijatelj djece)   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44F0383-FD07-4B07-9922-FFEE79C3E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27" y="-74294"/>
            <a:ext cx="2180273" cy="19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83066" y="1945919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UDRUGE – 230.000,00 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rad udruga usmjeren na pomoć djeci i sudjelovanje najmlađih</a:t>
            </a:r>
          </a:p>
          <a:p>
            <a:pPr marL="0" lvl="0" indent="0" defTabSz="914400" eaLnBrk="0" hangingPunct="0">
              <a:buNone/>
            </a:pPr>
            <a:endParaRPr lang="hr-HR" sz="2400" dirty="0">
              <a:solidFill>
                <a:srgbClr val="0E582F"/>
              </a:solidFill>
            </a:endParaRPr>
          </a:p>
          <a:p>
            <a:pPr marL="0" lvl="0" indent="0" defTabSz="914400" eaLnBrk="0" hangingPunct="0">
              <a:lnSpc>
                <a:spcPct val="150000"/>
              </a:lnSpc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SIGURNOST U PROMETU – 99.000,00 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edukativne aktivnosti po osnovnim školama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33E4587-58F5-4B16-A9EA-448C38F48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569" y="4310374"/>
            <a:ext cx="1520142" cy="1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3703E-6 1.20467E-6 L 1.16109 0.0031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54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ZZ Powerpoint predložak">
  <a:themeElements>
    <a:clrScheme name="Prilagođeno 2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4C"/>
      </a:hlink>
      <a:folHlink>
        <a:srgbClr val="00664C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p_ani_glo_stand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ani_glo_st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ani_glo_sta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ani_glo_sta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pp_ani_glo_stand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ani_glo_st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ani_glo_sta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ani_glo_sta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DE3402807884D999F516646854F4B" ma:contentTypeVersion="0" ma:contentTypeDescription="Create a new document." ma:contentTypeScope="" ma:versionID="9311dae01e35a4681548cba3967c39f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FF6D0F-3621-4B69-9AD9-5CF861ADF582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3187E71-6F85-4A9E-8439-00761A5CEE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01584C3D-793E-488D-BB05-1413632F99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2691</TotalTime>
  <Words>263</Words>
  <Application>Microsoft Office PowerPoint</Application>
  <PresentationFormat>Prilagođeno</PresentationFormat>
  <Paragraphs>75</Paragraphs>
  <Slides>10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10</vt:i4>
      </vt:variant>
    </vt:vector>
  </HeadingPairs>
  <TitlesOfParts>
    <vt:vector size="17" baseType="lpstr">
      <vt:lpstr>Arial</vt:lpstr>
      <vt:lpstr>Calibri</vt:lpstr>
      <vt:lpstr>Comic Sans MS</vt:lpstr>
      <vt:lpstr>Wingdings</vt:lpstr>
      <vt:lpstr>KZZ Powerpoint predložak</vt:lpstr>
      <vt:lpstr>ppp_ani_glo_stand</vt:lpstr>
      <vt:lpstr>1_ppp_ani_glo_stand</vt:lpstr>
      <vt:lpstr>„KRAPINSKO-ZAGORSKA ŽUPANIJA –    PRIJATELJ DJECE”   Dječji proračun za 2020. godinu   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KZZ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Zvonko Tušek</dc:creator>
  <cp:lastModifiedBy>Martina Gregurović Šanjug</cp:lastModifiedBy>
  <cp:revision>122</cp:revision>
  <cp:lastPrinted>2019-09-03T09:55:32Z</cp:lastPrinted>
  <dcterms:created xsi:type="dcterms:W3CDTF">2012-01-12T06:54:41Z</dcterms:created>
  <dcterms:modified xsi:type="dcterms:W3CDTF">2020-03-06T07:59:19Z</dcterms:modified>
</cp:coreProperties>
</file>