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6"/>
  </p:handoutMasterIdLst>
  <p:sldIdLst>
    <p:sldId id="256" r:id="rId2"/>
    <p:sldId id="282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9" r:id="rId12"/>
    <p:sldId id="286" r:id="rId13"/>
    <p:sldId id="287" r:id="rId14"/>
    <p:sldId id="310" r:id="rId15"/>
    <p:sldId id="311" r:id="rId16"/>
    <p:sldId id="294" r:id="rId17"/>
    <p:sldId id="288" r:id="rId18"/>
    <p:sldId id="295" r:id="rId19"/>
    <p:sldId id="290" r:id="rId20"/>
    <p:sldId id="292" r:id="rId21"/>
    <p:sldId id="291" r:id="rId22"/>
    <p:sldId id="307" r:id="rId23"/>
    <p:sldId id="285" r:id="rId24"/>
    <p:sldId id="308" r:id="rId25"/>
  </p:sldIdLst>
  <p:sldSz cx="12192000" cy="6858000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rgbClr val="7C7F87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rgbClr val="7C7F87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jo Macan" initials="MM" lastIdx="1" clrIdx="0">
    <p:extLst>
      <p:ext uri="{19B8F6BF-5375-455C-9EA6-DF929625EA0E}">
        <p15:presenceInfo xmlns:p15="http://schemas.microsoft.com/office/powerpoint/2012/main" userId="S-1-5-21-1850893764-526910161-620655208-31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99"/>
    <a:srgbClr val="5F5F5F"/>
    <a:srgbClr val="4D4D4D"/>
    <a:srgbClr val="660066"/>
    <a:srgbClr val="663300"/>
    <a:srgbClr val="333333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3617" autoAdjust="0"/>
  </p:normalViewPr>
  <p:slideViewPr>
    <p:cSldViewPr>
      <p:cViewPr varScale="1">
        <p:scale>
          <a:sx n="101" d="100"/>
          <a:sy n="101" d="100"/>
        </p:scale>
        <p:origin x="138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2-13T13:33:34.281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>
                <a:cs typeface="+mn-cs"/>
              </a:defRPr>
            </a:lvl1pPr>
          </a:lstStyle>
          <a:p>
            <a:pPr>
              <a:defRPr/>
            </a:pPr>
            <a:fld id="{DD71C94C-3930-4782-98F3-740CEA2D2329}" type="datetimeFigureOut">
              <a:rPr lang="sr-Latn-CS"/>
              <a:pPr>
                <a:defRPr/>
              </a:pPr>
              <a:t>14.12.2017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1200">
                <a:cs typeface="+mn-cs"/>
              </a:defRPr>
            </a:lvl1pPr>
          </a:lstStyle>
          <a:p>
            <a:pPr>
              <a:defRPr/>
            </a:pPr>
            <a:fld id="{595D2ACC-3E03-4A88-9A72-7950EA0467F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37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-35984" y="0"/>
            <a:ext cx="12227984" cy="647700"/>
            <a:chOff x="-16" y="-2"/>
            <a:chExt cx="5777" cy="408"/>
          </a:xfrm>
        </p:grpSpPr>
        <p:grpSp>
          <p:nvGrpSpPr>
            <p:cNvPr id="5" name="Group 4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7" name="Group 47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10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  <p:sp>
              <p:nvSpPr>
                <p:cNvPr id="11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  <p:sp>
              <p:nvSpPr>
                <p:cNvPr id="12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</p:grpSp>
          <p:sp>
            <p:nvSpPr>
              <p:cNvPr id="8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 sz="2800"/>
              </a:p>
            </p:txBody>
          </p:sp>
          <p:sp>
            <p:nvSpPr>
              <p:cNvPr id="9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 sz="2800"/>
              </a:p>
            </p:txBody>
          </p:sp>
        </p:grpSp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1714500" y="142875"/>
            <a:ext cx="8763000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Hrvatski zavod za zapošljavanje</a:t>
            </a: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  <a:prstGeom prst="rect">
            <a:avLst/>
          </a:prstGeom>
        </p:spPr>
        <p:txBody>
          <a:bodyPr anchor="b"/>
          <a:lstStyle>
            <a:lvl1pPr>
              <a:defRPr lang="hr-HR" sz="6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hr-HR" dirty="0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A3CB7E1-BFBC-4E14-9734-4536BB895E0B}" type="datetime1">
              <a:rPr lang="hr-HR"/>
              <a:pPr>
                <a:defRPr/>
              </a:pPr>
              <a:t>14.12.2017.</a:t>
            </a:fld>
            <a:endParaRPr lang="hr-HR" dirty="0"/>
          </a:p>
        </p:txBody>
      </p:sp>
      <p:sp>
        <p:nvSpPr>
          <p:cNvPr id="15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6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74E662D-F3D4-43FB-B671-17E0621D4DE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2400" y="2000240"/>
            <a:ext cx="100584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FontTx/>
              <a:buBlip>
                <a:blip r:embed="rId2"/>
              </a:buBlip>
              <a:defRPr sz="2000" baseline="0">
                <a:latin typeface="Arial" pitchFamily="34" charset="0"/>
                <a:cs typeface="Arial" pitchFamily="34" charset="0"/>
              </a:defRPr>
            </a:lvl3pPr>
            <a:lvl4pP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428717" y="785794"/>
            <a:ext cx="100584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A716B-FC7E-484C-90C7-BA236CBFFB42}" type="datetime1">
              <a:rPr lang="hr-HR"/>
              <a:pPr>
                <a:defRPr/>
              </a:pPr>
              <a:t>14.12.2017.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1AB05-B952-4AB1-8AA6-C3E1F2D6EE5B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22400" y="2000240"/>
            <a:ext cx="100584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latin typeface="Arial" pitchFamily="34" charset="0"/>
                <a:cs typeface="Arial" pitchFamily="34" charset="0"/>
              </a:defRPr>
            </a:lvl1pPr>
            <a:lvl2pPr>
              <a:buClr>
                <a:srgbClr val="FF0000"/>
              </a:buClr>
              <a:buFontTx/>
              <a:buBlip>
                <a:blip r:embed="rId2"/>
              </a:buBlip>
              <a:defRPr sz="2400">
                <a:latin typeface="Arial" pitchFamily="34" charset="0"/>
                <a:cs typeface="Arial" pitchFamily="34" charset="0"/>
              </a:defRPr>
            </a:lvl2pPr>
            <a:lvl3pPr>
              <a:buClr>
                <a:srgbClr val="FF0000"/>
              </a:buClr>
              <a:buFontTx/>
              <a:buBlip>
                <a:blip r:embed="rId2"/>
              </a:buBlip>
              <a:defRPr lang="en-US" sz="2000" baseline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>
              <a:buClr>
                <a:srgbClr val="FF0000"/>
              </a:buClr>
              <a:buFontTx/>
              <a:buBlip>
                <a:blip r:embed="rId2"/>
              </a:buBlip>
              <a:defRPr sz="1800" baseline="0">
                <a:latin typeface="Arial" pitchFamily="34" charset="0"/>
                <a:cs typeface="Arial" pitchFamily="34" charset="0"/>
              </a:defRPr>
            </a:lvl4pPr>
            <a:lvl5pPr>
              <a:buClr>
                <a:srgbClr val="FF0000"/>
              </a:buClr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428717" y="785794"/>
            <a:ext cx="100584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C347-DF5F-4E35-BBFA-4AFA28C2472E}" type="datetime1">
              <a:rPr lang="hr-HR"/>
              <a:pPr>
                <a:defRPr/>
              </a:pPr>
              <a:t>14.12.2017.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818C3-A362-4F7F-BD2E-0917BB6745E9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422400" y="2000240"/>
            <a:ext cx="10058400" cy="4095760"/>
          </a:xfrm>
        </p:spPr>
        <p:txBody>
          <a:bodyPr/>
          <a:lstStyle>
            <a:lvl1pPr marL="342900" indent="-342900">
              <a:buClr>
                <a:srgbClr val="A50021"/>
              </a:buClr>
              <a:buSzPct val="80000"/>
              <a:buFontTx/>
              <a:buBlip>
                <a:blip r:embed="rId2"/>
              </a:buBlip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 smtClean="0"/>
              <a:t>Click icon to add chart</a:t>
            </a:r>
            <a:endParaRPr lang="hr-HR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428717" y="785794"/>
            <a:ext cx="10058400" cy="857256"/>
          </a:xfrm>
        </p:spPr>
        <p:txBody>
          <a:bodyPr anchor="ctr"/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80000"/>
              <a:buFont typeface="Arial" pitchFamily="34" charset="0"/>
              <a:buNone/>
              <a:defRPr lang="hr-HR" sz="2800" b="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buFontTx/>
              <a:buBlip>
                <a:blip r:embed="rId2"/>
              </a:buBlip>
              <a:defRPr sz="2000" baseline="0"/>
            </a:lvl3pPr>
            <a:lvl4pPr>
              <a:buFontTx/>
              <a:buBlip>
                <a:blip r:embed="rId2"/>
              </a:buBlip>
              <a:defRPr sz="1800" baseline="0"/>
            </a:lvl4pPr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D8B97-0C90-4B90-A381-0FC635FEDC3D}" type="datetime1">
              <a:rPr lang="hr-HR"/>
              <a:pPr>
                <a:defRPr/>
              </a:pPr>
              <a:t>14.12.2017.</a:t>
            </a:fld>
            <a:endParaRPr lang="hr-HR" dirty="0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15252-4CEE-47C1-AC8A-43F404ABAF47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Naslov i grafik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  <a:prstGeom prst="rect">
            <a:avLst/>
          </a:prstGeo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grafikona 2"/>
          <p:cNvSpPr>
            <a:spLocks noGrp="1"/>
          </p:cNvSpPr>
          <p:nvPr>
            <p:ph type="chart" idx="1"/>
          </p:nvPr>
        </p:nvSpPr>
        <p:spPr>
          <a:xfrm>
            <a:off x="1422400" y="1981200"/>
            <a:ext cx="10058400" cy="4114800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9D48A6-BC12-41B7-BC92-CE7A89D839E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0414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dirty="0" err="1" smtClean="0"/>
              <a:t>Ariel</a:t>
            </a:r>
            <a:r>
              <a:rPr lang="hr-HR" dirty="0" smtClean="0"/>
              <a:t> 28</a:t>
            </a:r>
          </a:p>
          <a:p>
            <a:pPr lvl="1"/>
            <a:r>
              <a:rPr lang="hr-HR" dirty="0" err="1" smtClean="0"/>
              <a:t>Ariel</a:t>
            </a:r>
            <a:r>
              <a:rPr lang="hr-HR" dirty="0" smtClean="0"/>
              <a:t> 24</a:t>
            </a:r>
          </a:p>
          <a:p>
            <a:pPr lvl="2"/>
            <a:r>
              <a:rPr lang="hr-HR" dirty="0" err="1" smtClean="0"/>
              <a:t>Ariel</a:t>
            </a:r>
            <a:r>
              <a:rPr lang="hr-HR" dirty="0" smtClean="0"/>
              <a:t> 20</a:t>
            </a:r>
          </a:p>
          <a:p>
            <a:pPr lvl="3"/>
            <a:r>
              <a:rPr lang="hr-HR" dirty="0" err="1" smtClean="0"/>
              <a:t>Ariel</a:t>
            </a:r>
            <a:r>
              <a:rPr lang="hr-HR" dirty="0" smtClean="0"/>
              <a:t> 18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19B6FA3-82E4-48CD-B1C8-7CC0AE6AE0B6}" type="datetime1">
              <a:rPr lang="hr-HR"/>
              <a:pPr>
                <a:defRPr/>
              </a:pPr>
              <a:t>14.12.2017.</a:t>
            </a:fld>
            <a:endParaRPr lang="hr-HR" dirty="0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00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0904733-F8AE-4ABA-A2DA-93676C9DE57D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  <p:grpSp>
        <p:nvGrpSpPr>
          <p:cNvPr id="1030" name="Group 4"/>
          <p:cNvGrpSpPr>
            <a:grpSpLocks/>
          </p:cNvGrpSpPr>
          <p:nvPr/>
        </p:nvGrpSpPr>
        <p:grpSpPr bwMode="auto">
          <a:xfrm>
            <a:off x="-35984" y="0"/>
            <a:ext cx="12227984" cy="647700"/>
            <a:chOff x="-16" y="-2"/>
            <a:chExt cx="5777" cy="408"/>
          </a:xfrm>
        </p:grpSpPr>
        <p:grpSp>
          <p:nvGrpSpPr>
            <p:cNvPr id="1032" name="Group 5"/>
            <p:cNvGrpSpPr>
              <a:grpSpLocks/>
            </p:cNvGrpSpPr>
            <p:nvPr/>
          </p:nvGrpSpPr>
          <p:grpSpPr bwMode="auto">
            <a:xfrm>
              <a:off x="-16" y="0"/>
              <a:ext cx="5777" cy="406"/>
              <a:chOff x="1417" y="9585"/>
              <a:chExt cx="8769" cy="1055"/>
            </a:xfrm>
          </p:grpSpPr>
          <p:grpSp>
            <p:nvGrpSpPr>
              <p:cNvPr id="1034" name="Group 6"/>
              <p:cNvGrpSpPr>
                <a:grpSpLocks/>
              </p:cNvGrpSpPr>
              <p:nvPr/>
            </p:nvGrpSpPr>
            <p:grpSpPr bwMode="auto">
              <a:xfrm>
                <a:off x="1447" y="9585"/>
                <a:ext cx="8739" cy="1055"/>
                <a:chOff x="1428" y="5045"/>
                <a:chExt cx="8739" cy="1055"/>
              </a:xfrm>
            </p:grpSpPr>
            <p:sp>
              <p:nvSpPr>
                <p:cNvPr id="1037" name="Rectangle 7"/>
                <p:cNvSpPr>
                  <a:spLocks noChangeArrowheads="1"/>
                </p:cNvSpPr>
                <p:nvPr/>
              </p:nvSpPr>
              <p:spPr bwMode="auto">
                <a:xfrm>
                  <a:off x="1428" y="5045"/>
                  <a:ext cx="8734" cy="340"/>
                </a:xfrm>
                <a:prstGeom prst="rect">
                  <a:avLst/>
                </a:prstGeom>
                <a:solidFill>
                  <a:srgbClr val="7C7F87"/>
                </a:solidFill>
                <a:ln w="9525">
                  <a:solidFill>
                    <a:srgbClr val="7C7F87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  <p:sp>
              <p:nvSpPr>
                <p:cNvPr id="1038" name="Rectangle 8"/>
                <p:cNvSpPr>
                  <a:spLocks noChangeArrowheads="1"/>
                </p:cNvSpPr>
                <p:nvPr/>
              </p:nvSpPr>
              <p:spPr bwMode="auto">
                <a:xfrm>
                  <a:off x="1431" y="5406"/>
                  <a:ext cx="8736" cy="340"/>
                </a:xfrm>
                <a:prstGeom prst="rect">
                  <a:avLst/>
                </a:prstGeom>
                <a:solidFill>
                  <a:srgbClr val="D1000E"/>
                </a:solidFill>
                <a:ln w="9525">
                  <a:solidFill>
                    <a:srgbClr val="D1000E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  <p:sp>
              <p:nvSpPr>
                <p:cNvPr id="1039" name="Rectangle 9"/>
                <p:cNvSpPr>
                  <a:spLocks noChangeArrowheads="1"/>
                </p:cNvSpPr>
                <p:nvPr/>
              </p:nvSpPr>
              <p:spPr bwMode="auto">
                <a:xfrm>
                  <a:off x="1428" y="5760"/>
                  <a:ext cx="8734" cy="340"/>
                </a:xfrm>
                <a:prstGeom prst="rect">
                  <a:avLst/>
                </a:prstGeom>
                <a:solidFill>
                  <a:srgbClr val="BCBCBC"/>
                </a:solidFill>
                <a:ln w="9525">
                  <a:solidFill>
                    <a:srgbClr val="BCBCBC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spcBef>
                      <a:spcPct val="20000"/>
                    </a:spcBef>
                    <a:buClr>
                      <a:schemeClr val="bg2"/>
                    </a:buClr>
                    <a:buSzPct val="75000"/>
                    <a:buFont typeface="Wingdings" pitchFamily="2" charset="2"/>
                    <a:buChar char="n"/>
                  </a:pPr>
                  <a:endParaRPr lang="sr-Latn-CS" sz="2800"/>
                </a:p>
              </p:txBody>
            </p:sp>
          </p:grpSp>
          <p:sp>
            <p:nvSpPr>
              <p:cNvPr id="1035" name="Line 10"/>
              <p:cNvSpPr>
                <a:spLocks noChangeShapeType="1"/>
              </p:cNvSpPr>
              <p:nvPr/>
            </p:nvSpPr>
            <p:spPr bwMode="auto">
              <a:xfrm>
                <a:off x="1417" y="9941"/>
                <a:ext cx="8758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 sz="2800"/>
              </a:p>
            </p:txBody>
          </p:sp>
          <p:sp>
            <p:nvSpPr>
              <p:cNvPr id="1036" name="Line 11"/>
              <p:cNvSpPr>
                <a:spLocks noChangeShapeType="1"/>
              </p:cNvSpPr>
              <p:nvPr/>
            </p:nvSpPr>
            <p:spPr bwMode="auto">
              <a:xfrm>
                <a:off x="1425" y="10284"/>
                <a:ext cx="8760" cy="0"/>
              </a:xfrm>
              <a:prstGeom prst="line">
                <a:avLst/>
              </a:prstGeom>
              <a:noFill/>
              <a:ln w="25400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hr-HR" sz="2800"/>
              </a:p>
            </p:txBody>
          </p:sp>
        </p:grpSp>
        <p:pic>
          <p:nvPicPr>
            <p:cNvPr id="1033" name="Picture 12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41" y="-2"/>
              <a:ext cx="539" cy="4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9" name="TextBox 28"/>
          <p:cNvSpPr txBox="1"/>
          <p:nvPr/>
        </p:nvSpPr>
        <p:spPr>
          <a:xfrm>
            <a:off x="1714500" y="130175"/>
            <a:ext cx="876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18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Hrvatski zavod za zapošljavanje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8" r:id="rId2"/>
    <p:sldLayoutId id="2147483719" r:id="rId3"/>
    <p:sldLayoutId id="2147483720" r:id="rId4"/>
    <p:sldLayoutId id="214748372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A50021"/>
        </a:buClr>
        <a:buSzPct val="80000"/>
        <a:buBlip>
          <a:blip r:embed="rId8"/>
        </a:buBlip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Blip>
          <a:blip r:embed="rId8"/>
        </a:buBlip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4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25000"/>
        <a:buBlip>
          <a:blip r:embed="rId8"/>
        </a:buBlip>
        <a:defRPr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hzz.krapina@hzz.hr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4.jpg"/><Relationship Id="rId4" Type="http://schemas.openxmlformats.org/officeDocument/2006/relationships/hyperlink" Target="http://www.hzz.hr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2207568" y="2060848"/>
            <a:ext cx="7981950" cy="4204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   Sastanak Regionalnog partnerstva za praćenje i procjenu potreba, posebno deficitarnih zanimanja na tržištu rada Krapinsko-zagorske županije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hr-HR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r>
              <a:rPr lang="hr-HR" sz="2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Krapina, </a:t>
            </a:r>
            <a:r>
              <a:rPr lang="hr-HR" sz="2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rPr>
              <a:t>15. prosinac 2017.</a:t>
            </a:r>
            <a:endParaRPr lang="en-GB" sz="2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(8/8)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772816"/>
            <a:ext cx="11826191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3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620936"/>
            <a:ext cx="10441160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Broj upisanih učenika u </a:t>
            </a: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srednje škole 2017/2018.</a:t>
            </a:r>
            <a:b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(prema vrstama obrazovnih programa)</a:t>
            </a:r>
            <a:endParaRPr lang="hr-HR" sz="2000" dirty="0">
              <a:solidFill>
                <a:srgbClr val="D10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688" y="1484784"/>
            <a:ext cx="7992888" cy="5165107"/>
          </a:xfrm>
          <a:prstGeom prst="rect">
            <a:avLst/>
          </a:prstGeom>
        </p:spPr>
      </p:pic>
      <p:sp>
        <p:nvSpPr>
          <p:cNvPr id="4" name="TekstniOkvir 3"/>
          <p:cNvSpPr txBox="1"/>
          <p:nvPr/>
        </p:nvSpPr>
        <p:spPr>
          <a:xfrm>
            <a:off x="119336" y="2996952"/>
            <a:ext cx="25922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Ukupno 4.636 učenika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91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936"/>
            <a:ext cx="11784632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Broj upisanih učenika u I. razred SŠ u trogodišnje srednje škole 2017/2018</a:t>
            </a: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b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(prema </a:t>
            </a:r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obrazovnim programima</a:t>
            </a: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2000" dirty="0">
              <a:solidFill>
                <a:srgbClr val="D10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1360194"/>
            <a:ext cx="10585176" cy="5466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991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42008" y="620688"/>
            <a:ext cx="10970616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hr-HR" sz="20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Broj upisanih učenika u I. razred SŠ u četverogodišnje </a:t>
            </a:r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programe </a:t>
            </a:r>
            <a:r>
              <a:rPr lang="hr-HR" sz="20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+ 2017/2018</a:t>
            </a:r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(prema obrazovnim programima)</a:t>
            </a:r>
            <a:endParaRPr lang="hr-HR" sz="2000" b="1" dirty="0">
              <a:solidFill>
                <a:srgbClr val="D10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008" y="1340768"/>
            <a:ext cx="10682584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936"/>
            <a:ext cx="11784632" cy="431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Planirani upis i broj </a:t>
            </a:r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upisanih učenika u I. razred SŠ u trogodišnje srednje škole 2017/2018</a:t>
            </a: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b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(prema </a:t>
            </a:r>
            <a:r>
              <a:rPr lang="hr-HR" sz="2000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obrazovnim programima</a:t>
            </a:r>
            <a:r>
              <a:rPr lang="hr-HR" sz="2000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endParaRPr lang="hr-HR" sz="2000" dirty="0">
              <a:solidFill>
                <a:srgbClr val="D10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340768"/>
            <a:ext cx="10801200" cy="5373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75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20688"/>
            <a:ext cx="12192000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hr-HR" sz="20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Planirani upis i broj upisanih </a:t>
            </a:r>
            <a:r>
              <a:rPr lang="hr-HR" sz="20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učenika u I. razred SŠ u četverogodišnje </a:t>
            </a:r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programe </a:t>
            </a:r>
            <a:r>
              <a:rPr lang="hr-HR" sz="2000" b="1" dirty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+ 2017/2018</a:t>
            </a:r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hr-HR" sz="2000" b="1" dirty="0" smtClean="0">
                <a:solidFill>
                  <a:srgbClr val="D1000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(prema obrazovnim programima)</a:t>
            </a:r>
            <a:endParaRPr lang="hr-HR" sz="2000" b="1" dirty="0">
              <a:solidFill>
                <a:srgbClr val="D1000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412776"/>
            <a:ext cx="10873208" cy="5409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2135560" y="620688"/>
            <a:ext cx="8136904" cy="857256"/>
          </a:xfrm>
        </p:spPr>
        <p:txBody>
          <a:bodyPr/>
          <a:lstStyle/>
          <a:p>
            <a:pPr algn="ctr"/>
            <a:r>
              <a:rPr lang="hr-HR" dirty="0"/>
              <a:t>Plan obrazovanja </a:t>
            </a:r>
            <a:r>
              <a:rPr lang="hr-HR" dirty="0" smtClean="0"/>
              <a:t>za nezaposlene osobe</a:t>
            </a:r>
          </a:p>
          <a:p>
            <a:pPr algn="ctr"/>
            <a:r>
              <a:rPr lang="hr-HR" dirty="0" smtClean="0"/>
              <a:t>(2017. godina)</a:t>
            </a:r>
            <a:endParaRPr lang="hr-HR" dirty="0"/>
          </a:p>
        </p:txBody>
      </p:sp>
      <p:graphicFrame>
        <p:nvGraphicFramePr>
          <p:cNvPr id="6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9607240"/>
              </p:ext>
            </p:extLst>
          </p:nvPr>
        </p:nvGraphicFramePr>
        <p:xfrm>
          <a:off x="623392" y="1556792"/>
          <a:ext cx="10873206" cy="4930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0079"/>
                <a:gridCol w="5256585"/>
                <a:gridCol w="3024335"/>
                <a:gridCol w="1872207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u="none" strike="noStrike" dirty="0">
                          <a:effectLst/>
                          <a:latin typeface="+mn-lt"/>
                        </a:rPr>
                        <a:t>Redni broj</a:t>
                      </a:r>
                      <a:endParaRPr lang="hr-H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Zanimanje/Naziv programa</a:t>
                      </a: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0" i="0" u="none" strike="noStrike" dirty="0" smtClean="0">
                          <a:effectLst/>
                          <a:latin typeface="+mn-lt"/>
                        </a:rPr>
                        <a:t>Vrsta programa</a:t>
                      </a:r>
                      <a:endParaRPr lang="hr-H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u="none" strike="noStrike" dirty="0" smtClean="0">
                          <a:effectLst/>
                          <a:latin typeface="+mn-lt"/>
                        </a:rPr>
                        <a:t>Broj </a:t>
                      </a:r>
                      <a:endParaRPr lang="hr-HR" sz="1800" b="0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hr-HR" sz="1800" u="none" strike="noStrike" dirty="0" smtClean="0">
                          <a:effectLst/>
                          <a:latin typeface="+mn-lt"/>
                        </a:rPr>
                        <a:t>osoba</a:t>
                      </a:r>
                      <a:endParaRPr lang="hr-H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1.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Vozač motornog vozila i "C" kategorija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prekvalifikacija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2.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CNC poslužitelj/ica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3.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CNC operater/ka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usavršavanje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4.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Njegovatelj/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5.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Jednostavni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poslovi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montera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suhe</a:t>
                      </a: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gradnje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6.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Barmen/ica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7.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Jednostavni tesarski poslovi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8.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Računalni operater/ka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 (za OSI i  dugotrajno nezaposlene žene)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9.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Zavarivač/ica TIG postupkom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10.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Rukovatelj/ica rovokopačem-utovarivačem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11.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Zavarivač/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ica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MIG/MAG postupkom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12.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Vozač/ica CE kategorije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  <a:endParaRPr lang="hr-H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u="none" strike="noStrike" dirty="0" smtClean="0">
                          <a:effectLst/>
                          <a:latin typeface="+mn-lt"/>
                        </a:rPr>
                        <a:t>13.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Mesar/ica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14.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Jednostavni poslovi pekara/ice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15.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Gerontodomaćin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ica</a:t>
                      </a:r>
                      <a:endParaRPr lang="hr-H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16.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Šivač/ica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400" b="0" i="0" u="none" strike="noStrike" dirty="0" smtClean="0">
                          <a:effectLst/>
                          <a:latin typeface="+mn-lt"/>
                        </a:rPr>
                        <a:t>17.</a:t>
                      </a:r>
                      <a:endParaRPr lang="hr-HR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Vozač/</a:t>
                      </a:r>
                      <a:r>
                        <a:rPr lang="hr-H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ica</a:t>
                      </a:r>
                      <a:r>
                        <a:rPr lang="hr-H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 kategorije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osposobljavanje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r-H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93119">
                <a:tc>
                  <a:txBody>
                    <a:bodyPr/>
                    <a:lstStyle/>
                    <a:p>
                      <a:pPr algn="ctr" fontAlgn="ctr"/>
                      <a:endParaRPr lang="hr-HR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hr-HR" sz="18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hr-HR" sz="1800" b="1" i="0" u="none" strike="noStrike" dirty="0" smtClean="0">
                          <a:effectLst/>
                          <a:latin typeface="+mn-lt"/>
                        </a:rPr>
                        <a:t>Ukupno:</a:t>
                      </a:r>
                      <a:endParaRPr lang="hr-H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800" b="1" i="0" u="none" strike="noStrike" dirty="0" smtClean="0">
                          <a:effectLst/>
                          <a:latin typeface="+mn-lt"/>
                        </a:rPr>
                        <a:t>211</a:t>
                      </a:r>
                      <a:endParaRPr lang="hr-HR" sz="1800" b="1" i="0" u="none" strike="noStrike" dirty="0">
                        <a:effectLst/>
                        <a:latin typeface="+mn-lt"/>
                      </a:endParaRPr>
                    </a:p>
                  </a:txBody>
                  <a:tcPr marL="5805" marR="5805" marT="580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40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ctr"/>
            <a:r>
              <a:rPr lang="hr-HR" dirty="0" smtClean="0"/>
              <a:t>Kvote upisa za visoka učilišta 2017/2018. (područje KZŽ)</a:t>
            </a:r>
            <a:endParaRPr lang="hr-HR" dirty="0"/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2348880"/>
            <a:ext cx="11817211" cy="2962399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40392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983433" y="785794"/>
            <a:ext cx="10081120" cy="857256"/>
          </a:xfrm>
        </p:spPr>
        <p:txBody>
          <a:bodyPr/>
          <a:lstStyle/>
          <a:p>
            <a:pPr marL="0" indent="0" algn="ctr"/>
            <a:r>
              <a:rPr lang="hr-HR" dirty="0" smtClean="0"/>
              <a:t>Broj studenata po smjerovima na visokim učilištima u KZŽ </a:t>
            </a:r>
            <a:r>
              <a:rPr lang="hr-HR" dirty="0"/>
              <a:t>- </a:t>
            </a:r>
            <a:r>
              <a:rPr lang="hr-HR" dirty="0" err="1" smtClean="0"/>
              <a:t>akad</a:t>
            </a:r>
            <a:r>
              <a:rPr lang="hr-HR" dirty="0" smtClean="0"/>
              <a:t>. god. 2017/2018.</a:t>
            </a:r>
            <a:endParaRPr lang="hr-HR" dirty="0">
              <a:solidFill>
                <a:schemeClr val="accent4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416" y="1669757"/>
            <a:ext cx="10492616" cy="5206062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71447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668016" y="692696"/>
            <a:ext cx="8892480" cy="857256"/>
          </a:xfrm>
        </p:spPr>
        <p:txBody>
          <a:bodyPr/>
          <a:lstStyle/>
          <a:p>
            <a:pPr algn="ctr"/>
            <a:r>
              <a:rPr lang="pl-PL" sz="2600" dirty="0"/>
              <a:t>Upisani studenti prema visokim učilištima od ak. g. </a:t>
            </a:r>
            <a:r>
              <a:rPr lang="pl-PL" sz="2600" dirty="0" smtClean="0"/>
              <a:t>2012./2013. </a:t>
            </a:r>
            <a:r>
              <a:rPr lang="pl-PL" sz="2600" dirty="0"/>
              <a:t>do </a:t>
            </a:r>
            <a:r>
              <a:rPr lang="pl-PL" sz="2600" dirty="0" smtClean="0"/>
              <a:t>2016./2017.</a:t>
            </a:r>
            <a:endParaRPr lang="hr-HR" sz="2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389620" y="6567155"/>
            <a:ext cx="11449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tx1"/>
                </a:solidFill>
              </a:rPr>
              <a:t>Izvor: DZS, Statističko izvješće 1571 (Studenti u akademskoj godini 2015./2016.) i Priopćenje 8.1.7</a:t>
            </a:r>
            <a:r>
              <a:rPr lang="hr-HR" sz="1000" dirty="0">
                <a:solidFill>
                  <a:schemeClr val="tx1"/>
                </a:solidFill>
              </a:rPr>
              <a:t>. </a:t>
            </a:r>
            <a:r>
              <a:rPr lang="hr-HR" sz="1000" dirty="0" smtClean="0">
                <a:solidFill>
                  <a:schemeClr val="tx1"/>
                </a:solidFill>
              </a:rPr>
              <a:t>(Studenti upisani na stručni i sveučilišni studij u zimskom semestru ak. g. 2016./2017.) </a:t>
            </a:r>
            <a:endParaRPr lang="hr-HR" sz="1000" dirty="0">
              <a:solidFill>
                <a:schemeClr val="tx1"/>
              </a:solidFill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549952"/>
            <a:ext cx="11426802" cy="5017203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948041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7408" y="1781522"/>
            <a:ext cx="10873208" cy="4095750"/>
          </a:xfrm>
        </p:spPr>
        <p:txBody>
          <a:bodyPr/>
          <a:lstStyle/>
          <a:p>
            <a:pPr>
              <a:defRPr/>
            </a:pPr>
            <a:r>
              <a:rPr lang="hr-HR" sz="2200" dirty="0"/>
              <a:t>Uzimamo u obzir:</a:t>
            </a:r>
          </a:p>
          <a:p>
            <a:pPr lvl="1">
              <a:defRPr/>
            </a:pPr>
            <a:r>
              <a:rPr lang="hr-HR" sz="2200" dirty="0"/>
              <a:t>statističke podatke i relativne pokazatelje o zapošljavanju nezaposlenih osoba prema obrazovnom programu koji su završile (brzina zapošljavanja, stopa zapošljavanja),</a:t>
            </a:r>
          </a:p>
          <a:p>
            <a:pPr lvl="1">
              <a:defRPr/>
            </a:pPr>
            <a:r>
              <a:rPr lang="hr-HR" sz="2200" dirty="0"/>
              <a:t>podatke o planiranom zapošljavanju radnika </a:t>
            </a:r>
            <a:r>
              <a:rPr lang="hr-HR" sz="2200" dirty="0" smtClean="0"/>
              <a:t>i poteškoćama pri zapošljavanju pojedinih </a:t>
            </a:r>
            <a:r>
              <a:rPr lang="hr-HR" sz="2200" dirty="0"/>
              <a:t>zanimanja dobivenih anketom </a:t>
            </a:r>
            <a:r>
              <a:rPr lang="hr-HR" sz="2200" dirty="0" smtClean="0"/>
              <a:t>poslodavaca,</a:t>
            </a:r>
            <a:endParaRPr lang="hr-HR" sz="2200" dirty="0"/>
          </a:p>
          <a:p>
            <a:pPr lvl="1">
              <a:defRPr/>
            </a:pPr>
            <a:r>
              <a:rPr lang="hr-HR" sz="2200" dirty="0"/>
              <a:t>uvid u potražnju za radnicima,</a:t>
            </a:r>
          </a:p>
          <a:p>
            <a:pPr lvl="1">
              <a:defRPr/>
            </a:pPr>
            <a:r>
              <a:rPr lang="hr-HR" sz="2200" dirty="0"/>
              <a:t>uvid dobiven posredovanjem,</a:t>
            </a:r>
          </a:p>
          <a:p>
            <a:pPr lvl="1">
              <a:defRPr/>
            </a:pPr>
            <a:r>
              <a:rPr lang="hr-HR" sz="2200" dirty="0"/>
              <a:t>podatke o broju već upisanih učenika i studenata u pojedine obrazovne programe,</a:t>
            </a:r>
          </a:p>
          <a:p>
            <a:pPr lvl="1">
              <a:defRPr/>
            </a:pPr>
            <a:r>
              <a:rPr lang="hr-HR" sz="2200" dirty="0"/>
              <a:t>podatke iz strategija i planova gospodarskog razvoja, odnosno planova i najava investicija na regionalnoj i lokalnoj razini.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703512" y="785813"/>
            <a:ext cx="8964488" cy="857250"/>
          </a:xfrm>
        </p:spPr>
        <p:txBody>
          <a:bodyPr/>
          <a:lstStyle/>
          <a:p>
            <a:pPr marL="0" indent="0">
              <a:defRPr/>
            </a:pPr>
            <a:r>
              <a:rPr lang="hr-HR" dirty="0"/>
              <a:t>Preporuke za obrazovnu upisnu politiku i politiku stipendiranja za područje Krapinsko-zagorske županije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668016" y="785794"/>
            <a:ext cx="8892480" cy="857256"/>
          </a:xfrm>
        </p:spPr>
        <p:txBody>
          <a:bodyPr/>
          <a:lstStyle/>
          <a:p>
            <a:pPr algn="ctr"/>
            <a:r>
              <a:rPr lang="hr-HR" sz="2600" dirty="0"/>
              <a:t>Studenti u RH i KZŽ (prebivalište) prema vrstama visokih učilišta u ak. g. </a:t>
            </a:r>
            <a:r>
              <a:rPr lang="hr-HR" sz="2600" dirty="0" smtClean="0"/>
              <a:t>2015./2016.</a:t>
            </a:r>
            <a:endParaRPr lang="hr-HR" sz="2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389620" y="6567155"/>
            <a:ext cx="11449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tx1"/>
                </a:solidFill>
              </a:rPr>
              <a:t>Izvor: DZS, Statističko izvješće 1571 (Studenti u akademskoj godini 2015./2016.)</a:t>
            </a:r>
            <a:endParaRPr lang="hr-HR" sz="1000" dirty="0">
              <a:solidFill>
                <a:schemeClr val="tx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49" y="2146300"/>
            <a:ext cx="10989597" cy="3658964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2159911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668016" y="785794"/>
            <a:ext cx="8892480" cy="857256"/>
          </a:xfrm>
        </p:spPr>
        <p:txBody>
          <a:bodyPr/>
          <a:lstStyle/>
          <a:p>
            <a:pPr algn="ctr"/>
            <a:r>
              <a:rPr lang="hr-HR" sz="2600" dirty="0"/>
              <a:t>Studenti koji su diplomirali u RH i KZŽ (prebivalište)</a:t>
            </a:r>
          </a:p>
          <a:p>
            <a:pPr algn="ctr"/>
            <a:r>
              <a:rPr lang="hr-HR" sz="2600" dirty="0"/>
              <a:t>prema skupinama visokih učilišta u </a:t>
            </a:r>
            <a:r>
              <a:rPr lang="hr-HR" sz="2600" dirty="0" smtClean="0"/>
              <a:t>2016. </a:t>
            </a:r>
            <a:r>
              <a:rPr lang="hr-HR" sz="2600" dirty="0"/>
              <a:t>godini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89620" y="6567155"/>
            <a:ext cx="114492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000" dirty="0" smtClean="0">
                <a:solidFill>
                  <a:schemeClr val="tx1"/>
                </a:solidFill>
              </a:rPr>
              <a:t>Izvor: DZS, Statističko izvješće 1599 (Visoko obrazovanje u 2016.)</a:t>
            </a:r>
            <a:endParaRPr lang="hr-HR" sz="1000" dirty="0">
              <a:solidFill>
                <a:schemeClr val="tx1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336" y="2146300"/>
            <a:ext cx="11875857" cy="3370932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96114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3392" y="1628800"/>
            <a:ext cx="10441160" cy="788293"/>
          </a:xfrm>
        </p:spPr>
        <p:txBody>
          <a:bodyPr/>
          <a:lstStyle/>
          <a:p>
            <a:pPr marL="0" indent="0">
              <a:buNone/>
            </a:pPr>
            <a:r>
              <a:rPr lang="hr-HR" sz="2000" b="1" dirty="0">
                <a:effectLst/>
              </a:rPr>
              <a:t>1. Obrazovni programi u kojima treba povećati broj upisanih i stipendiranih učenika ili studenata</a:t>
            </a:r>
            <a:endParaRPr lang="hr-HR" sz="2000" dirty="0">
              <a:effectLst/>
            </a:endParaRPr>
          </a:p>
          <a:p>
            <a:pPr marL="0" indent="0">
              <a:buNone/>
            </a:pPr>
            <a:r>
              <a:rPr lang="hr-HR" sz="500" i="1" dirty="0">
                <a:effectLst/>
              </a:rPr>
              <a:t> </a:t>
            </a:r>
            <a:endParaRPr lang="hr-HR" sz="500" dirty="0">
              <a:effectLst/>
            </a:endParaRPr>
          </a:p>
          <a:p>
            <a:pPr marL="0" indent="0">
              <a:buNone/>
            </a:pPr>
            <a:endParaRPr lang="hr-HR" sz="1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703512" y="692696"/>
            <a:ext cx="8964488" cy="857250"/>
          </a:xfrm>
        </p:spPr>
        <p:txBody>
          <a:bodyPr/>
          <a:lstStyle/>
          <a:p>
            <a:pPr marL="0" indent="0">
              <a:defRPr/>
            </a:pPr>
            <a:r>
              <a:rPr lang="hr-HR" dirty="0"/>
              <a:t>Preporuke za obrazovnu upisnu politiku i politiku stipendiranja za područje Krapinsko-zagorske županije</a:t>
            </a:r>
            <a:endParaRPr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7680176" y="2345085"/>
            <a:ext cx="424847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hr-HR" sz="1600" i="1" dirty="0">
                <a:solidFill>
                  <a:srgbClr val="000000"/>
                </a:solidFill>
                <a:effectLst/>
              </a:rPr>
              <a:t>Četverogodišnji srednjoškolski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-</a:t>
            </a:r>
          </a:p>
          <a:p>
            <a:pPr marL="0" indent="0">
              <a:buFontTx/>
              <a:buNone/>
            </a:pPr>
            <a:endParaRPr lang="hr-HR" sz="10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hr-HR" sz="1600" i="1" dirty="0">
                <a:solidFill>
                  <a:srgbClr val="000000"/>
                </a:solidFill>
                <a:effectLst/>
              </a:rPr>
              <a:t>Stručni studij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hr-HR" sz="1600" dirty="0" smtClean="0">
                <a:solidFill>
                  <a:srgbClr val="000000"/>
                </a:solidFill>
                <a:effectLst/>
              </a:rPr>
              <a:t>-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hr-HR" sz="1000" i="1" dirty="0">
                <a:solidFill>
                  <a:srgbClr val="000000"/>
                </a:solidFill>
                <a:effectLst/>
              </a:rPr>
              <a:t> </a:t>
            </a:r>
            <a:endParaRPr lang="hr-HR" sz="10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hr-HR" sz="1600" i="1" dirty="0">
                <a:solidFill>
                  <a:srgbClr val="000000"/>
                </a:solidFill>
                <a:effectLst/>
              </a:rPr>
              <a:t>Sveučilišni studij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Medicina*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Strojarstvo*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Građevinarstvo*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Matematika*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Edukacijska rehabilitacija*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Anglistika*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Germanistika*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Elektrotehnika i informacijska tehnologija</a:t>
            </a:r>
            <a:r>
              <a:rPr lang="vi-VN" sz="1600" dirty="0" smtClean="0">
                <a:solidFill>
                  <a:srgbClr val="000000"/>
                </a:solidFill>
                <a:effectLst/>
              </a:rPr>
              <a:t>*</a:t>
            </a:r>
            <a:endParaRPr lang="vi-VN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5" name="Content Placeholder 1"/>
          <p:cNvSpPr txBox="1">
            <a:spLocks/>
          </p:cNvSpPr>
          <p:nvPr/>
        </p:nvSpPr>
        <p:spPr bwMode="auto">
          <a:xfrm>
            <a:off x="9804412" y="4149080"/>
            <a:ext cx="3155099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Farmacija*</a:t>
            </a:r>
          </a:p>
          <a:p>
            <a:pPr marL="0" indent="0">
              <a:buFontTx/>
              <a:buNone/>
            </a:pPr>
            <a:r>
              <a:rPr lang="vi-VN" sz="1600" dirty="0">
                <a:solidFill>
                  <a:srgbClr val="000000"/>
                </a:solidFill>
                <a:effectLst/>
              </a:rPr>
              <a:t>Informatika*</a:t>
            </a:r>
          </a:p>
          <a:p>
            <a:pPr marL="0" indent="0">
              <a:buFontTx/>
              <a:buNone/>
            </a:pPr>
            <a:endParaRPr lang="hr-HR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4051598" y="2636912"/>
            <a:ext cx="348456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Stolar/</a:t>
            </a:r>
            <a:r>
              <a:rPr lang="hr-HR" sz="1600" dirty="0" err="1">
                <a:solidFill>
                  <a:srgbClr val="000000"/>
                </a:solidFill>
                <a:effectLst/>
              </a:rPr>
              <a:t>stolarica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CNC operater/CNC operaterka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Pekar/pekarica*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Keramičar-oblagač/keramičarka-</a:t>
            </a:r>
            <a:r>
              <a:rPr lang="hr-HR" sz="1600" dirty="0" err="1">
                <a:solidFill>
                  <a:srgbClr val="000000"/>
                </a:solidFill>
                <a:effectLst/>
              </a:rPr>
              <a:t>oblagačica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Strojobravar/strojobravarica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Mesar/mesarica*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Tokar/</a:t>
            </a:r>
            <a:r>
              <a:rPr lang="hr-HR" sz="1600" dirty="0" err="1">
                <a:solidFill>
                  <a:srgbClr val="000000"/>
                </a:solidFill>
                <a:effectLst/>
              </a:rPr>
              <a:t>tokarica</a:t>
            </a:r>
            <a:endParaRPr lang="hr-HR" sz="160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Krojač/krojačica</a:t>
            </a:r>
          </a:p>
          <a:p>
            <a:pPr marL="0" indent="0">
              <a:buNone/>
            </a:pPr>
            <a:r>
              <a:rPr lang="hr-HR" sz="1600" dirty="0" smtClean="0">
                <a:solidFill>
                  <a:srgbClr val="000000"/>
                </a:solidFill>
                <a:effectLst/>
              </a:rPr>
              <a:t>Autolakirer/</a:t>
            </a:r>
            <a:r>
              <a:rPr lang="hr-HR" sz="1600" dirty="0" err="1" smtClean="0">
                <a:solidFill>
                  <a:srgbClr val="000000"/>
                </a:solidFill>
                <a:effectLst/>
              </a:rPr>
              <a:t>autolakirerica</a:t>
            </a:r>
            <a:r>
              <a:rPr lang="hr-HR" sz="1600" dirty="0">
                <a:solidFill>
                  <a:srgbClr val="000000"/>
                </a:solidFill>
                <a:effectLst/>
              </a:rPr>
              <a:t>*</a:t>
            </a:r>
          </a:p>
          <a:p>
            <a:pPr marL="0" indent="0"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Autolimar/</a:t>
            </a:r>
            <a:r>
              <a:rPr lang="hr-HR" sz="1600" dirty="0" err="1">
                <a:solidFill>
                  <a:srgbClr val="000000"/>
                </a:solidFill>
                <a:effectLst/>
              </a:rPr>
              <a:t>autolimarica</a:t>
            </a:r>
            <a:r>
              <a:rPr lang="hr-HR" sz="1600" dirty="0">
                <a:solidFill>
                  <a:srgbClr val="000000"/>
                </a:solidFill>
                <a:effectLst/>
              </a:rPr>
              <a:t>*</a:t>
            </a:r>
          </a:p>
          <a:p>
            <a:pPr marL="0" indent="0">
              <a:buFontTx/>
              <a:buNone/>
            </a:pPr>
            <a:r>
              <a:rPr lang="hr-HR" sz="1600" dirty="0">
                <a:solidFill>
                  <a:srgbClr val="000000"/>
                </a:solidFill>
                <a:effectLst/>
              </a:rPr>
              <a:t> </a:t>
            </a:r>
            <a:endParaRPr lang="vi-VN" sz="1600" dirty="0">
              <a:solidFill>
                <a:srgbClr val="000000"/>
              </a:solidFill>
              <a:effectLst/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 bwMode="auto">
          <a:xfrm>
            <a:off x="586690" y="2345085"/>
            <a:ext cx="3484562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hr-HR" sz="1600" i="1" dirty="0">
                <a:effectLst/>
              </a:rPr>
              <a:t>Trogodišnji srednjoškolski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Zidar/zidarica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Vozač/vozačica motornog vozila*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Bravar/bravarica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Monter/</a:t>
            </a:r>
            <a:r>
              <a:rPr lang="hr-HR" sz="1600" dirty="0" err="1">
                <a:effectLst/>
              </a:rPr>
              <a:t>monterka</a:t>
            </a:r>
            <a:r>
              <a:rPr lang="hr-HR" sz="1600" dirty="0">
                <a:effectLst/>
              </a:rPr>
              <a:t> suhe gradnje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Tesar/</a:t>
            </a:r>
            <a:r>
              <a:rPr lang="hr-HR" sz="1600" dirty="0" err="1">
                <a:effectLst/>
              </a:rPr>
              <a:t>tesarica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Konobar/konobarica</a:t>
            </a:r>
          </a:p>
          <a:p>
            <a:pPr marL="0" indent="0">
              <a:buNone/>
            </a:pPr>
            <a:r>
              <a:rPr lang="hr-HR" sz="1600" dirty="0" smtClean="0">
                <a:effectLst/>
              </a:rPr>
              <a:t>Soboslikar-ličilac/soboslikarica-</a:t>
            </a:r>
            <a:r>
              <a:rPr lang="hr-HR" sz="1600" dirty="0" err="1" smtClean="0">
                <a:effectLst/>
              </a:rPr>
              <a:t>ličiteljica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Elektroinstalater/elektroinstalaterka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Instalater/instalaterka grijanja i klimatizacije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Vodoinstalater/</a:t>
            </a:r>
            <a:r>
              <a:rPr lang="hr-HR" sz="1600" dirty="0" err="1">
                <a:effectLst/>
              </a:rPr>
              <a:t>vodoinstalaterka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 smtClean="0">
                <a:effectLst/>
              </a:rPr>
              <a:t>Kuhar/kuharica</a:t>
            </a:r>
            <a:endParaRPr lang="hr-HR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68271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5440" y="2310825"/>
            <a:ext cx="4896544" cy="4798700"/>
          </a:xfrm>
        </p:spPr>
        <p:txBody>
          <a:bodyPr/>
          <a:lstStyle/>
          <a:p>
            <a:pPr marL="0" indent="0">
              <a:buNone/>
            </a:pPr>
            <a:r>
              <a:rPr lang="hr-HR" sz="1600" i="1" dirty="0">
                <a:effectLst/>
              </a:rPr>
              <a:t>Trogodišnji srednjoškolski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Frizer/frizerka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hr-HR" sz="1600" i="1" dirty="0">
                <a:effectLst/>
              </a:rPr>
              <a:t>Četverogodišnji srednjoškolski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Fizioterapeutski tehničar/fizioterapeutska tehničarka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Komercijalist/</a:t>
            </a:r>
            <a:r>
              <a:rPr lang="hr-HR" sz="1600" dirty="0" err="1">
                <a:effectLst/>
              </a:rPr>
              <a:t>komercijalistica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 smtClean="0">
                <a:effectLst/>
              </a:rPr>
              <a:t>Upravni </a:t>
            </a:r>
            <a:r>
              <a:rPr lang="hr-HR" sz="1600" dirty="0">
                <a:effectLst/>
              </a:rPr>
              <a:t>referent/upravna referentica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Ekonomist/ekonomistica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1703512" y="692696"/>
            <a:ext cx="8964488" cy="857250"/>
          </a:xfrm>
        </p:spPr>
        <p:txBody>
          <a:bodyPr/>
          <a:lstStyle/>
          <a:p>
            <a:pPr marL="0" indent="0">
              <a:defRPr/>
            </a:pPr>
            <a:r>
              <a:rPr lang="hr-HR" dirty="0"/>
              <a:t>Preporuke za obrazovnu upisnu politiku i politiku stipendiranja za područje Krapinsko-zagorske županije</a:t>
            </a:r>
            <a:endParaRPr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6960096" y="2331750"/>
            <a:ext cx="3528392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hr-HR" sz="1600" i="1" dirty="0">
                <a:effectLst/>
              </a:rPr>
              <a:t>Stručni studij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Poslovna ekonomija u turizmu i ugostiteljstvu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Poslovna ekonomija*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Fizioterapija*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 </a:t>
            </a:r>
          </a:p>
          <a:p>
            <a:pPr marL="0" indent="0">
              <a:buNone/>
            </a:pPr>
            <a:r>
              <a:rPr lang="hr-HR" sz="1600" i="1" dirty="0">
                <a:effectLst/>
              </a:rPr>
              <a:t>Sveučilišni studij</a:t>
            </a:r>
            <a:endParaRPr lang="hr-HR" sz="1600" dirty="0">
              <a:effectLst/>
            </a:endParaRPr>
          </a:p>
          <a:p>
            <a:pPr marL="0" indent="0">
              <a:buNone/>
            </a:pPr>
            <a:r>
              <a:rPr lang="hr-HR" sz="1600" dirty="0">
                <a:effectLst/>
              </a:rPr>
              <a:t>Poslovna ekonomija*</a:t>
            </a:r>
          </a:p>
          <a:p>
            <a:pPr marL="0" indent="0">
              <a:buNone/>
            </a:pPr>
            <a:r>
              <a:rPr lang="hr-HR" sz="1600" dirty="0">
                <a:effectLst/>
              </a:rPr>
              <a:t>Politologija</a:t>
            </a:r>
            <a:r>
              <a:rPr lang="hr-HR" sz="1600" dirty="0" smtClean="0">
                <a:effectLst/>
              </a:rPr>
              <a:t>*</a:t>
            </a:r>
            <a:endParaRPr lang="hr-HR" sz="1600" dirty="0">
              <a:effectLst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 bwMode="auto">
          <a:xfrm>
            <a:off x="1127448" y="1628800"/>
            <a:ext cx="1044116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2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2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2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 marL="0" indent="0">
              <a:buNone/>
            </a:pPr>
            <a:r>
              <a:rPr lang="hr-HR" sz="2000" b="1" dirty="0">
                <a:effectLst/>
              </a:rPr>
              <a:t>2. Obrazovni programi u kojima treba smanjiti broj upisanih i stipendiranih učenika ili studenata</a:t>
            </a:r>
            <a:endParaRPr lang="hr-HR" sz="2000" dirty="0">
              <a:effectLst/>
            </a:endParaRPr>
          </a:p>
          <a:p>
            <a:pPr marL="0" indent="0">
              <a:buNone/>
            </a:pPr>
            <a:r>
              <a:rPr lang="hr-HR" sz="500" i="1" dirty="0">
                <a:effectLst/>
              </a:rPr>
              <a:t> </a:t>
            </a:r>
            <a:endParaRPr lang="hr-HR" sz="5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4811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HZZ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889" y="737849"/>
            <a:ext cx="2006525" cy="1525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TextBox 4"/>
          <p:cNvSpPr txBox="1">
            <a:spLocks noChangeArrowheads="1"/>
          </p:cNvSpPr>
          <p:nvPr/>
        </p:nvSpPr>
        <p:spPr bwMode="auto">
          <a:xfrm>
            <a:off x="1666875" y="2286000"/>
            <a:ext cx="8858250" cy="2693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7C7F87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900" b="1" dirty="0">
                <a:solidFill>
                  <a:srgbClr val="000000"/>
                </a:solidFill>
              </a:rPr>
              <a:t>HRVATSKI ZAVOD ZA ZAPOŠLJAVANJE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900" b="1" dirty="0">
                <a:solidFill>
                  <a:srgbClr val="000000"/>
                </a:solidFill>
              </a:rPr>
              <a:t>PODRUČNI URED KRAPINA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200" b="1" dirty="0">
                <a:solidFill>
                  <a:srgbClr val="000000"/>
                </a:solidFill>
              </a:rPr>
              <a:t>K. Š. </a:t>
            </a:r>
            <a:r>
              <a:rPr lang="hr-HR" sz="1200" b="1" dirty="0" err="1">
                <a:solidFill>
                  <a:srgbClr val="000000"/>
                </a:solidFill>
              </a:rPr>
              <a:t>Đalskog</a:t>
            </a:r>
            <a:r>
              <a:rPr lang="hr-HR" sz="1200" b="1" dirty="0">
                <a:solidFill>
                  <a:srgbClr val="000000"/>
                </a:solidFill>
              </a:rPr>
              <a:t> 4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200" b="1" dirty="0">
                <a:solidFill>
                  <a:srgbClr val="000000"/>
                </a:solidFill>
              </a:rPr>
              <a:t>49000 Krapina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200" b="1" dirty="0">
                <a:solidFill>
                  <a:srgbClr val="000000"/>
                </a:solidFill>
              </a:rPr>
              <a:t>Tel. +385 (0)49 382252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1200" b="1" dirty="0" err="1">
                <a:solidFill>
                  <a:srgbClr val="000000"/>
                </a:solidFill>
              </a:rPr>
              <a:t>Fax</a:t>
            </a:r>
            <a:r>
              <a:rPr lang="hr-HR" sz="1200" b="1" dirty="0">
                <a:solidFill>
                  <a:srgbClr val="000000"/>
                </a:solidFill>
              </a:rPr>
              <a:t>. +385 (0)49 373295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endParaRPr lang="hr-HR" sz="800" b="1" dirty="0">
              <a:solidFill>
                <a:srgbClr val="000000"/>
              </a:solidFill>
            </a:endParaRP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sz="2200" b="1" dirty="0" err="1">
                <a:solidFill>
                  <a:srgbClr val="000000"/>
                </a:solidFill>
                <a:hlinkClick r:id="rId3"/>
              </a:rPr>
              <a:t>hzz.krapina</a:t>
            </a:r>
            <a:r>
              <a:rPr lang="hr-HR" sz="2200" b="1" dirty="0">
                <a:solidFill>
                  <a:srgbClr val="000000"/>
                </a:solidFill>
                <a:hlinkClick r:id="rId3"/>
              </a:rPr>
              <a:t>@</a:t>
            </a:r>
            <a:r>
              <a:rPr lang="hr-HR" sz="2200" b="1" dirty="0" err="1">
                <a:solidFill>
                  <a:srgbClr val="000000"/>
                </a:solidFill>
                <a:hlinkClick r:id="rId3"/>
              </a:rPr>
              <a:t>hzz.hr</a:t>
            </a:r>
            <a:r>
              <a:rPr lang="hr-HR" sz="2200" b="1" dirty="0">
                <a:solidFill>
                  <a:srgbClr val="000000"/>
                </a:solidFill>
              </a:rPr>
              <a:t>  </a:t>
            </a:r>
            <a:r>
              <a:rPr lang="hr-HR" sz="2200" b="1" baseline="-25000" dirty="0">
                <a:solidFill>
                  <a:srgbClr val="000000"/>
                </a:solidFill>
              </a:rPr>
              <a:t>***</a:t>
            </a:r>
            <a:r>
              <a:rPr lang="hr-HR" sz="2200" b="1" dirty="0">
                <a:solidFill>
                  <a:srgbClr val="000000"/>
                </a:solidFill>
              </a:rPr>
              <a:t>  </a:t>
            </a:r>
            <a:r>
              <a:rPr lang="hr-HR" sz="2200" b="1" dirty="0">
                <a:hlinkClick r:id="rId4"/>
              </a:rPr>
              <a:t>www.hzz.hr</a:t>
            </a:r>
            <a:r>
              <a:rPr lang="hr-HR" sz="2200" b="1" dirty="0"/>
              <a:t> </a:t>
            </a:r>
          </a:p>
          <a:p>
            <a:pPr algn="ctr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75000"/>
              <a:buFont typeface="Wingdings" pitchFamily="2" charset="2"/>
              <a:buNone/>
            </a:pPr>
            <a:r>
              <a:rPr lang="hr-HR" b="1" dirty="0" smtClean="0">
                <a:solidFill>
                  <a:srgbClr val="000000"/>
                </a:solidFill>
              </a:rPr>
              <a:t>HVALA </a:t>
            </a:r>
            <a:r>
              <a:rPr lang="hr-HR" b="1" dirty="0">
                <a:solidFill>
                  <a:srgbClr val="000000"/>
                </a:solidFill>
              </a:rPr>
              <a:t>NA POZORNOSTI!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536" y="4928725"/>
            <a:ext cx="8064896" cy="193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24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(1/8)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049" y="1421899"/>
            <a:ext cx="10277751" cy="525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50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1422400" y="4869160"/>
            <a:ext cx="10058400" cy="1226840"/>
          </a:xfrm>
        </p:spPr>
        <p:txBody>
          <a:bodyPr/>
          <a:lstStyle/>
          <a:p>
            <a:pPr>
              <a:buFont typeface="Arial" panose="020B0604020202020204" pitchFamily="34" charset="0"/>
              <a:buChar char="?"/>
            </a:pPr>
            <a:r>
              <a:rPr lang="hr-HR" sz="2400" dirty="0" smtClean="0"/>
              <a:t>Instalater </a:t>
            </a:r>
            <a:r>
              <a:rPr lang="hr-HR" sz="2400" dirty="0"/>
              <a:t>kućnih instalacija</a:t>
            </a:r>
          </a:p>
          <a:p>
            <a:pPr>
              <a:buFont typeface="Arial" panose="020B0604020202020204" pitchFamily="34" charset="0"/>
              <a:buChar char="?"/>
            </a:pPr>
            <a:r>
              <a:rPr lang="hr-HR" sz="2400" dirty="0" err="1" smtClean="0"/>
              <a:t>Automehatroničar</a:t>
            </a:r>
            <a:endParaRPr lang="hr-HR" sz="2400" dirty="0"/>
          </a:p>
          <a:p>
            <a:pPr>
              <a:buFont typeface="Arial" panose="020B0604020202020204" pitchFamily="34" charset="0"/>
              <a:buChar char="?"/>
            </a:pPr>
            <a:r>
              <a:rPr lang="hr-HR" sz="2400" dirty="0" smtClean="0"/>
              <a:t>Elektroinstalater</a:t>
            </a:r>
            <a:endParaRPr lang="hr-HR" sz="2400" dirty="0"/>
          </a:p>
          <a:p>
            <a:pPr>
              <a:buFont typeface="Arial" panose="020B0604020202020204" pitchFamily="34" charset="0"/>
              <a:buChar char="?"/>
            </a:pPr>
            <a:r>
              <a:rPr lang="hr-HR" sz="2400" dirty="0" smtClean="0"/>
              <a:t>Vozač </a:t>
            </a:r>
            <a:r>
              <a:rPr lang="hr-HR" sz="2400" dirty="0"/>
              <a:t>motornog vozila</a:t>
            </a:r>
          </a:p>
          <a:p>
            <a:endParaRPr lang="hr-HR" sz="24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(2/8)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628800"/>
            <a:ext cx="11608831" cy="311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07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(3/8)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363322"/>
            <a:ext cx="11253549" cy="5369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35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(4/8)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2" y="1700808"/>
            <a:ext cx="11723555" cy="383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78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(5/8)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556792"/>
            <a:ext cx="11787882" cy="4431657"/>
          </a:xfrm>
          <a:prstGeom prst="rect">
            <a:avLst/>
          </a:prstGeom>
        </p:spPr>
      </p:pic>
      <p:sp>
        <p:nvSpPr>
          <p:cNvPr id="5" name="Rezervirano mjesto sadržaja 1"/>
          <p:cNvSpPr txBox="1">
            <a:spLocks/>
          </p:cNvSpPr>
          <p:nvPr/>
        </p:nvSpPr>
        <p:spPr bwMode="auto">
          <a:xfrm>
            <a:off x="1271464" y="5949280"/>
            <a:ext cx="10058400" cy="83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80000"/>
              <a:buFontTx/>
              <a:buBlip>
                <a:blip r:embed="rId3"/>
              </a:buBlip>
              <a:defRPr sz="2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Tx/>
              <a:buBlip>
                <a:blip r:embed="rId3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40000"/>
              <a:buFontTx/>
              <a:buBlip>
                <a:blip r:embed="rId3"/>
              </a:buBlip>
              <a:defRPr sz="20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25000"/>
              <a:buFontTx/>
              <a:buBlip>
                <a:blip r:embed="rId3"/>
              </a:buBlip>
              <a:defRPr sz="1800" baseline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?"/>
            </a:pPr>
            <a:r>
              <a:rPr lang="hr-HR" sz="2400" kern="0" dirty="0"/>
              <a:t>njegovatelj/njegovateljica </a:t>
            </a:r>
            <a:r>
              <a:rPr lang="hr-HR" sz="2400" kern="0" dirty="0" smtClean="0"/>
              <a:t>TES</a:t>
            </a:r>
          </a:p>
          <a:p>
            <a:pPr>
              <a:buFont typeface="Arial" panose="020B0604020202020204" pitchFamily="34" charset="0"/>
              <a:buChar char="?"/>
            </a:pPr>
            <a:r>
              <a:rPr lang="hr-HR" sz="2400" kern="0" dirty="0" smtClean="0"/>
              <a:t>prirodoslovna </a:t>
            </a:r>
            <a:r>
              <a:rPr lang="hr-HR" sz="2400" kern="0" dirty="0"/>
              <a:t>gimnazija</a:t>
            </a:r>
            <a:endParaRPr lang="hr-HR" sz="2400" kern="0" dirty="0" smtClean="0"/>
          </a:p>
        </p:txBody>
      </p:sp>
    </p:spTree>
    <p:extLst>
      <p:ext uri="{BB962C8B-B14F-4D97-AF65-F5344CB8AC3E}">
        <p14:creationId xmlns:p14="http://schemas.microsoft.com/office/powerpoint/2010/main" val="238193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(6/8)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628800"/>
            <a:ext cx="11862177" cy="129614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344" y="2945851"/>
            <a:ext cx="11862177" cy="36145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1344" y="3534714"/>
            <a:ext cx="11862177" cy="294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07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3"/>
          </p:nvPr>
        </p:nvSpPr>
        <p:spPr>
          <a:xfrm>
            <a:off x="1428717" y="692696"/>
            <a:ext cx="10058400" cy="636105"/>
          </a:xfrm>
        </p:spPr>
        <p:txBody>
          <a:bodyPr/>
          <a:lstStyle/>
          <a:p>
            <a:pPr algn="ctr"/>
            <a:r>
              <a:rPr lang="hr-HR" dirty="0" smtClean="0"/>
              <a:t>Kvote upisa u srednje škole 2017/2018. (7/8)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944" y="2000240"/>
            <a:ext cx="11767459" cy="2508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839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ZZ_Presentation1">
  <a:themeElements>
    <a:clrScheme name="Svjetlucanje 10">
      <a:dk1>
        <a:srgbClr val="000000"/>
      </a:dk1>
      <a:lt1>
        <a:srgbClr val="E8E8E8"/>
      </a:lt1>
      <a:dk2>
        <a:srgbClr val="000099"/>
      </a:dk2>
      <a:lt2>
        <a:srgbClr val="FFFFFF"/>
      </a:lt2>
      <a:accent1>
        <a:srgbClr val="BFDEE3"/>
      </a:accent1>
      <a:accent2>
        <a:srgbClr val="C0C0C0"/>
      </a:accent2>
      <a:accent3>
        <a:srgbClr val="F2F2F2"/>
      </a:accent3>
      <a:accent4>
        <a:srgbClr val="000000"/>
      </a:accent4>
      <a:accent5>
        <a:srgbClr val="DCECEF"/>
      </a:accent5>
      <a:accent6>
        <a:srgbClr val="AEAEAE"/>
      </a:accent6>
      <a:hlink>
        <a:srgbClr val="D1000E"/>
      </a:hlink>
      <a:folHlink>
        <a:srgbClr val="5E93C9"/>
      </a:folHlink>
    </a:clrScheme>
    <a:fontScheme name="Svjetlucanj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bg2"/>
          </a:buClr>
          <a:buSzPct val="75000"/>
          <a:buFont typeface="Wingdings" pitchFamily="2" charset="2"/>
          <a:buChar char="n"/>
          <a:tabLst/>
          <a:defRPr kumimoji="0" lang="hr-HR" sz="2800" b="0" i="0" u="none" strike="noStrike" cap="none" normalizeH="0" baseline="0" smtClean="0">
            <a:ln>
              <a:noFill/>
            </a:ln>
            <a:solidFill>
              <a:srgbClr val="7C7F87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vjetlucanje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vjetlucanje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0">
        <a:dk1>
          <a:srgbClr val="000000"/>
        </a:dk1>
        <a:lt1>
          <a:srgbClr val="E8E8E8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F2F2F2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D1000E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1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7C7F87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0727A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vjetlucanje 12">
        <a:dk1>
          <a:srgbClr val="000000"/>
        </a:dk1>
        <a:lt1>
          <a:srgbClr val="FFFFFF"/>
        </a:lt1>
        <a:dk2>
          <a:srgbClr val="000000"/>
        </a:dk2>
        <a:lt2>
          <a:srgbClr val="BCBCBC"/>
        </a:lt2>
        <a:accent1>
          <a:srgbClr val="9999FF"/>
        </a:accent1>
        <a:accent2>
          <a:srgbClr val="D1000E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BD000C"/>
        </a:accent6>
        <a:hlink>
          <a:srgbClr val="666699"/>
        </a:hlink>
        <a:folHlink>
          <a:srgbClr val="7C7F8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HZZ_Presentation1</Template>
  <TotalTime>1188</TotalTime>
  <Words>743</Words>
  <Application>Microsoft Office PowerPoint</Application>
  <PresentationFormat>Široki zaslon</PresentationFormat>
  <Paragraphs>192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Tahoma</vt:lpstr>
      <vt:lpstr>Wingdings</vt:lpstr>
      <vt:lpstr>HZZ_Presentation1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Broj upisanih učenika u srednje škole 2017/2018. (prema vrstama obrazovnih programa)</vt:lpstr>
      <vt:lpstr>Broj upisanih učenika u I. razred SŠ u trogodišnje srednje škole 2017/2018. (prema obrazovnim programima)</vt:lpstr>
      <vt:lpstr>PowerPointova prezentacija</vt:lpstr>
      <vt:lpstr>Planirani upis i broj upisanih učenika u I. razred SŠ u trogodišnje srednje škole 2017/2018. (prema obrazovnim programima)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Company>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mblaskovic</dc:creator>
  <cp:lastModifiedBy>Marijo Macan</cp:lastModifiedBy>
  <cp:revision>93</cp:revision>
  <dcterms:created xsi:type="dcterms:W3CDTF">2010-10-01T06:43:48Z</dcterms:created>
  <dcterms:modified xsi:type="dcterms:W3CDTF">2017-12-14T10:28:11Z</dcterms:modified>
</cp:coreProperties>
</file>