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365" r:id="rId4"/>
    <p:sldId id="328" r:id="rId5"/>
    <p:sldId id="361" r:id="rId6"/>
    <p:sldId id="334" r:id="rId7"/>
    <p:sldId id="362" r:id="rId8"/>
    <p:sldId id="356" r:id="rId9"/>
    <p:sldId id="360" r:id="rId10"/>
    <p:sldId id="359" r:id="rId11"/>
    <p:sldId id="358" r:id="rId12"/>
    <p:sldId id="368" r:id="rId13"/>
    <p:sldId id="355" r:id="rId14"/>
    <p:sldId id="363" r:id="rId15"/>
    <p:sldId id="331" r:id="rId16"/>
    <p:sldId id="337" r:id="rId17"/>
    <p:sldId id="332" r:id="rId18"/>
    <p:sldId id="341" r:id="rId19"/>
    <p:sldId id="343" r:id="rId20"/>
    <p:sldId id="345" r:id="rId21"/>
    <p:sldId id="340" r:id="rId22"/>
    <p:sldId id="347" r:id="rId23"/>
    <p:sldId id="366" r:id="rId24"/>
    <p:sldId id="275" r:id="rId25"/>
  </p:sldIdLst>
  <p:sldSz cx="10150475" cy="7616825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0996" autoAdjust="0"/>
  </p:normalViewPr>
  <p:slideViewPr>
    <p:cSldViewPr snapToGrid="0">
      <p:cViewPr varScale="1">
        <p:scale>
          <a:sx n="95" d="100"/>
          <a:sy n="95" d="100"/>
        </p:scale>
        <p:origin x="1362" y="84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30.1.2020.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3D193-8A91-4E0D-8176-5151BFBE4977}" type="datetimeFigureOut">
              <a:rPr lang="hr-HR" smtClean="0"/>
              <a:t>30.1.2020.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1A8E-0A63-4A08-9242-44315BC880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02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 Zabok</a:t>
            </a:r>
            <a:r>
              <a:rPr lang="hr-HR" baseline="0" dirty="0"/>
              <a:t> </a:t>
            </a:r>
          </a:p>
          <a:p>
            <a:r>
              <a:rPr lang="hr-HR" baseline="0" dirty="0"/>
              <a:t>Medicinska oprema – digitalni RTG uređaj -500.000,00 kn u 2019. a 500.000,00 u 2020. </a:t>
            </a:r>
          </a:p>
          <a:p>
            <a:r>
              <a:rPr lang="hr-HR" baseline="0" dirty="0"/>
              <a:t>                                 - UZV uređaj -328.100,00 kn</a:t>
            </a:r>
          </a:p>
          <a:p>
            <a:r>
              <a:rPr lang="hr-HR" baseline="0" dirty="0"/>
              <a:t>                                 - </a:t>
            </a:r>
            <a:r>
              <a:rPr lang="hr-HR" sz="1200" dirty="0">
                <a:solidFill>
                  <a:schemeClr val="tx1"/>
                </a:solidFill>
              </a:rPr>
              <a:t>operativni mikroskop za oftalmologiju</a:t>
            </a:r>
            <a:r>
              <a:rPr lang="hr-HR" sz="1200" baseline="0" dirty="0">
                <a:solidFill>
                  <a:schemeClr val="tx1"/>
                </a:solidFill>
              </a:rPr>
              <a:t> – 489.500,00 kn </a:t>
            </a:r>
          </a:p>
          <a:p>
            <a:r>
              <a:rPr lang="hr-HR" sz="1200" baseline="0" dirty="0">
                <a:solidFill>
                  <a:schemeClr val="tx1"/>
                </a:solidFill>
              </a:rPr>
              <a:t>                                 - </a:t>
            </a:r>
            <a:r>
              <a:rPr lang="hr-HR" sz="1200" dirty="0">
                <a:solidFill>
                  <a:schemeClr val="tx1"/>
                </a:solidFill>
              </a:rPr>
              <a:t>kamera s optikom za </a:t>
            </a:r>
            <a:r>
              <a:rPr lang="hr-HR" sz="1200" dirty="0" err="1">
                <a:solidFill>
                  <a:schemeClr val="tx1"/>
                </a:solidFill>
              </a:rPr>
              <a:t>laparaskopske</a:t>
            </a:r>
            <a:r>
              <a:rPr lang="hr-HR" sz="1200" dirty="0">
                <a:solidFill>
                  <a:schemeClr val="tx1"/>
                </a:solidFill>
              </a:rPr>
              <a:t> operacije 116.000,00 kn </a:t>
            </a:r>
          </a:p>
          <a:p>
            <a:r>
              <a:rPr lang="hr-HR" sz="1200" baseline="0" dirty="0">
                <a:solidFill>
                  <a:schemeClr val="tx1"/>
                </a:solidFill>
              </a:rPr>
              <a:t>                                 - </a:t>
            </a:r>
            <a:r>
              <a:rPr lang="hr-HR" sz="1200" dirty="0">
                <a:solidFill>
                  <a:schemeClr val="tx1"/>
                </a:solidFill>
              </a:rPr>
              <a:t>motorizirani </a:t>
            </a:r>
            <a:r>
              <a:rPr lang="hr-HR" sz="1200" dirty="0" err="1">
                <a:solidFill>
                  <a:schemeClr val="tx1"/>
                </a:solidFill>
              </a:rPr>
              <a:t>mikrotom</a:t>
            </a:r>
            <a:r>
              <a:rPr lang="hr-HR" sz="1200" dirty="0">
                <a:solidFill>
                  <a:schemeClr val="tx1"/>
                </a:solidFill>
              </a:rPr>
              <a:t>) 95.000,00 kn </a:t>
            </a:r>
            <a:endParaRPr lang="hr-HR" baseline="0" dirty="0"/>
          </a:p>
          <a:p>
            <a:endParaRPr lang="hr-HR" dirty="0"/>
          </a:p>
          <a:p>
            <a:r>
              <a:rPr lang="hr-HR" dirty="0"/>
              <a:t>DZ KZŽ – sanitetsko vozilo 299.000, 00 kn </a:t>
            </a:r>
          </a:p>
          <a:p>
            <a:r>
              <a:rPr lang="hr-HR" dirty="0"/>
              <a:t>             - vozilo za Mobilni palijativni tim u Oroslavju</a:t>
            </a:r>
            <a:r>
              <a:rPr lang="hr-HR" baseline="0" dirty="0"/>
              <a:t> 81.000,00 kn </a:t>
            </a:r>
          </a:p>
          <a:p>
            <a:r>
              <a:rPr lang="hr-HR" baseline="0" dirty="0"/>
              <a:t>SBMR KT – kardiovaskularni ultrazvuk   1.037.375,00 kn </a:t>
            </a:r>
          </a:p>
          <a:p>
            <a:r>
              <a:rPr lang="hr-HR" baseline="0" dirty="0"/>
              <a:t>                - defibrilator                             109.865,00 kn </a:t>
            </a:r>
          </a:p>
          <a:p>
            <a:r>
              <a:rPr lang="hr-HR" baseline="0" dirty="0"/>
              <a:t>SBMR ST – </a:t>
            </a:r>
            <a:r>
              <a:rPr lang="hr-HR" baseline="0" dirty="0" err="1"/>
              <a:t>Kneippova</a:t>
            </a:r>
            <a:r>
              <a:rPr lang="hr-HR" baseline="0" dirty="0"/>
              <a:t> kada    – 59.100,00 kn </a:t>
            </a:r>
          </a:p>
          <a:p>
            <a:r>
              <a:rPr lang="hr-HR" baseline="0" dirty="0"/>
              <a:t>                - kotao za parafin   - 60.212,75 kn </a:t>
            </a:r>
          </a:p>
          <a:p>
            <a:r>
              <a:rPr lang="hr-HR" baseline="0" dirty="0"/>
              <a:t>                - terapijski stol        - 55.000,00 kn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24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/>
              <a:t>za učenike OŠ Mače, OŠ Marija Bistrica i OŠ Krapinske Toplice  (šk. 2018./2019.)  6.056,67 kn i za učenike OŠ Mače i OŠ Krapinske Toplice  (šk. 2019./2020.)  2.980,00 kn </a:t>
            </a:r>
          </a:p>
          <a:p>
            <a:r>
              <a:rPr lang="hr-HR" sz="1200" dirty="0"/>
              <a:t>Palijativa – troškovi voditelja u grupi</a:t>
            </a:r>
            <a:r>
              <a:rPr lang="hr-HR" sz="1200" baseline="0" dirty="0"/>
              <a:t> za potporu oboljelima i troškovi stručnog radnika – psihologa u Mobilnom palijativnom timu 7. 7000 </a:t>
            </a:r>
          </a:p>
          <a:p>
            <a:r>
              <a:rPr lang="hr-HR" sz="1200" baseline="0" dirty="0"/>
              <a:t>Poklon paketi  - oprema za rodilište i paketi za </a:t>
            </a:r>
            <a:r>
              <a:rPr lang="hr-HR" sz="1200" baseline="0" dirty="0" err="1"/>
              <a:t>višertotkinje</a:t>
            </a:r>
            <a:r>
              <a:rPr lang="hr-HR" sz="1200" baseline="0" dirty="0"/>
              <a:t>  9.000</a:t>
            </a:r>
          </a:p>
          <a:p>
            <a:r>
              <a:rPr lang="hr-HR" sz="1200" baseline="0" dirty="0"/>
              <a:t>                        - paket za svako novorođeno dijete- 550 kom – 25.000</a:t>
            </a:r>
          </a:p>
          <a:p>
            <a:r>
              <a:rPr lang="hr-HR" sz="1200" baseline="0" dirty="0"/>
              <a:t>Županija  - prijatelj djece: obilježavanje dječjeg tjedna, table, projekt</a:t>
            </a:r>
          </a:p>
          <a:p>
            <a:r>
              <a:rPr lang="hr-HR" sz="1200" baseline="0" dirty="0"/>
              <a:t>OSI – sufinanciranje radnika u udruzi slijepih – 54.000, nabava opreme za posudionicu ortopedskih pomagala – 10.000 </a:t>
            </a:r>
            <a:r>
              <a:rPr lang="hr-HR" sz="1200" baseline="0" dirty="0">
                <a:solidFill>
                  <a:srgbClr val="FF0000"/>
                </a:solidFill>
              </a:rPr>
              <a:t>(</a:t>
            </a:r>
            <a:r>
              <a:rPr lang="hr-HR" sz="1200" baseline="0" dirty="0" err="1">
                <a:solidFill>
                  <a:srgbClr val="FF0000"/>
                </a:solidFill>
              </a:rPr>
              <a:t>antidekubitalni</a:t>
            </a:r>
            <a:r>
              <a:rPr lang="hr-HR" sz="1200" baseline="0" dirty="0">
                <a:solidFill>
                  <a:srgbClr val="FF0000"/>
                </a:solidFill>
              </a:rPr>
              <a:t> madraci)</a:t>
            </a:r>
          </a:p>
          <a:p>
            <a:r>
              <a:rPr lang="hr-HR" sz="1200" baseline="0" dirty="0">
                <a:solidFill>
                  <a:srgbClr val="FF0000"/>
                </a:solidFill>
              </a:rPr>
              <a:t>Žrtve nasilja – projekat u suradnji s DCK , troškovi građevinskih radova, opreme i drugih radnji za osiguranje uvjeta za početak rada skloništa za žrtve nasilja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aseline="0" dirty="0"/>
              <a:t>Rana intervencija – troškovi plaće stručnog djelatnika i troškovi uređenja savjetovališta građe radovi: 49.275 i opremanje i edukacija 45.000 – 175.000 plaća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3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Podrška braniteljskim udrugama -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004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r-HR" sz="1800" dirty="0"/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Naglasak na dječjoj participaciji i dječjim pravima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Osnivanje i aktivan rad dječjih participativnih tijela na lokalnom i regionalnom nivou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Poticanje djelovanja dječjih participativnih tijela (Dječje vijeće, Dječji forum, vijeća učenika i sl.)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Promocija dječjih prava – Bruno </a:t>
            </a:r>
            <a:r>
              <a:rPr lang="hr-HR" sz="1200" dirty="0" err="1">
                <a:ea typeface="Calibri" panose="020F0502020204030204" pitchFamily="34" charset="0"/>
                <a:cs typeface="Arial" panose="020B0604020202020204" pitchFamily="34" charset="0"/>
              </a:rPr>
              <a:t>Šimleša</a:t>
            </a: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 (Sretan roditelj- sretno dijete) Gordana Buljan </a:t>
            </a:r>
            <a:r>
              <a:rPr lang="hr-HR" sz="1200" dirty="0" err="1">
                <a:ea typeface="Calibri" panose="020F0502020204030204" pitchFamily="34" charset="0"/>
                <a:cs typeface="Arial" panose="020B0604020202020204" pitchFamily="34" charset="0"/>
              </a:rPr>
              <a:t>Flander</a:t>
            </a: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 – 30 godina konvencije o pravima djece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ea typeface="Calibri" panose="020F0502020204030204" pitchFamily="34" charset="0"/>
                <a:cs typeface="Arial" panose="020B0604020202020204" pitchFamily="34" charset="0"/>
              </a:rPr>
              <a:t>Edukacija djece i odraslih o dječjim pravima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82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Elementi participativnog dječjeg proračuna</a:t>
            </a:r>
            <a:endParaRPr lang="hr-HR" sz="1200" dirty="0">
              <a:solidFill>
                <a:srgbClr val="0E5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r-HR" sz="1200" dirty="0">
              <a:solidFill>
                <a:srgbClr val="0E5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Javni poziv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za dostavu prijedloga i informiranje o raspoloživim </a:t>
            </a:r>
          </a:p>
          <a:p>
            <a:pPr algn="l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sredstvima od strane predstavnika Županije</a:t>
            </a:r>
          </a:p>
          <a:p>
            <a:pPr algn="l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 predlaganje projekata i akcija </a:t>
            </a:r>
          </a:p>
          <a:p>
            <a:pPr algn="l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 odabir prioriteta/projekata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78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r-H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za 2019. godinu</a:t>
            </a:r>
          </a:p>
          <a:p>
            <a:pPr algn="just">
              <a:buFontTx/>
              <a:buChar char="-"/>
            </a:pP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Ukupna vrijednost Dječjeg proračuna:  106.010.000</a:t>
            </a:r>
            <a:r>
              <a:rPr lang="hr-HR" sz="14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  <a:p>
            <a:pPr algn="just"/>
            <a:endParaRPr lang="hr-H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Obrazovanje                         83.000.000 kn </a:t>
            </a:r>
          </a:p>
          <a:p>
            <a:pPr algn="just">
              <a:buFontTx/>
              <a:buChar char="-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Energetska obnova OŠ        17.200.000 kn</a:t>
            </a:r>
          </a:p>
          <a:p>
            <a:pPr algn="just">
              <a:buFontTx/>
              <a:buChar char="-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Zdravstvo</a:t>
            </a:r>
            <a:r>
              <a:rPr lang="hr-H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hr-H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4.900.000 kn </a:t>
            </a:r>
          </a:p>
          <a:p>
            <a:pPr algn="just">
              <a:buFontTx/>
              <a:buChar char="-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Socijalna skrb                           730.000 kn </a:t>
            </a:r>
          </a:p>
          <a:p>
            <a:pPr algn="just">
              <a:buFontTx/>
              <a:buChar char="-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Udruge                                     635.000</a:t>
            </a:r>
            <a:r>
              <a:rPr lang="hr-H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  <a:p>
            <a:pPr algn="just">
              <a:buFontTx/>
              <a:buChar char="-"/>
            </a:pPr>
            <a:r>
              <a:rPr lang="hr-H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Kultura                                     275.000 kn 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62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ZEuZ</a:t>
            </a:r>
            <a:r>
              <a:rPr lang="hr-HR" dirty="0"/>
              <a:t> 31.985 eura</a:t>
            </a:r>
          </a:p>
          <a:p>
            <a:r>
              <a:rPr lang="hr-HR" dirty="0"/>
              <a:t>EGL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736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1" dirty="0"/>
              <a:t>VAŽNO</a:t>
            </a:r>
            <a:r>
              <a:rPr lang="hr-HR" sz="1800" b="1" baseline="0" dirty="0"/>
              <a:t> – smanjenje za 6.000.000 kn u odnosu na 2019. jer su okončana 2 veća projekta – DZ i projektno tehnička dokumentacija za SB KT, te smanjenje za hitnu od 1.500.000</a:t>
            </a:r>
            <a:endParaRPr lang="hr-HR" sz="1800" b="1" dirty="0"/>
          </a:p>
          <a:p>
            <a:endParaRPr lang="hr-HR" sz="1800" b="1" dirty="0"/>
          </a:p>
          <a:p>
            <a:r>
              <a:rPr lang="hr-HR" sz="1800" b="1" dirty="0"/>
              <a:t>Zdravstvo: </a:t>
            </a:r>
          </a:p>
          <a:p>
            <a:r>
              <a:rPr lang="hr-HR" sz="1800" b="1" dirty="0"/>
              <a:t>vlastita sredstva   4.871.000,00 kn</a:t>
            </a:r>
          </a:p>
          <a:p>
            <a:r>
              <a:rPr lang="hr-HR" sz="1200" dirty="0"/>
              <a:t>Otplata kredita OB Zabok </a:t>
            </a:r>
            <a:r>
              <a:rPr lang="hr-HR" sz="1200" baseline="0" dirty="0"/>
              <a:t>               </a:t>
            </a:r>
            <a:r>
              <a:rPr lang="hr-HR" sz="1200" dirty="0"/>
              <a:t>1.955.000,00 kn </a:t>
            </a:r>
          </a:p>
          <a:p>
            <a:r>
              <a:rPr lang="hr-HR" sz="1200" dirty="0"/>
              <a:t>Otplata kamata po kreditu SBMR ST    47.000,00 kn</a:t>
            </a:r>
            <a:r>
              <a:rPr lang="hr-HR" sz="1800" b="1" dirty="0"/>
              <a:t>               </a:t>
            </a:r>
          </a:p>
          <a:p>
            <a:r>
              <a:rPr lang="hr-HR" sz="1200" dirty="0"/>
              <a:t>Sufinanciranje hitne službe              1.000.000,00 kn </a:t>
            </a:r>
          </a:p>
          <a:p>
            <a:r>
              <a:rPr lang="hr-HR" sz="1200" dirty="0"/>
              <a:t>Rana intervencija                                250.000,00 kn</a:t>
            </a:r>
          </a:p>
          <a:p>
            <a:r>
              <a:rPr lang="hr-HR" sz="1200" dirty="0" err="1"/>
              <a:t>Klaster</a:t>
            </a:r>
            <a:r>
              <a:rPr lang="hr-HR" sz="1200" dirty="0"/>
              <a:t> zdravstvenog turizma             100.000,00 kn</a:t>
            </a:r>
          </a:p>
          <a:p>
            <a:endParaRPr lang="hr-HR" sz="1200" dirty="0"/>
          </a:p>
          <a:p>
            <a:r>
              <a:rPr lang="hr-HR" sz="1200" b="1" dirty="0"/>
              <a:t>Kapitalni</a:t>
            </a:r>
            <a:r>
              <a:rPr lang="hr-HR" sz="1200" b="1" baseline="0" dirty="0"/>
              <a:t> projekti: </a:t>
            </a:r>
            <a:endParaRPr lang="hr-HR" sz="1200" b="1" dirty="0"/>
          </a:p>
          <a:p>
            <a:r>
              <a:rPr lang="hr-HR" sz="1600" b="1" dirty="0"/>
              <a:t>„</a:t>
            </a:r>
            <a:r>
              <a:rPr lang="hr-HR" sz="1600" b="0" dirty="0"/>
              <a:t>Poboljšanje pristupa primarnoj zdravstvenoj zaštiti”       636.000,00 kn</a:t>
            </a:r>
          </a:p>
          <a:p>
            <a:r>
              <a:rPr lang="hr-HR" sz="1600" b="0" dirty="0"/>
              <a:t>  Dogradnja SBMR KT                                                         140.000,00 kn</a:t>
            </a:r>
          </a:p>
          <a:p>
            <a:endParaRPr lang="hr-HR" sz="1600" b="1" dirty="0"/>
          </a:p>
          <a:p>
            <a:r>
              <a:rPr lang="hr-HR" sz="1600" b="1" dirty="0"/>
              <a:t>Socijalna</a:t>
            </a:r>
            <a:r>
              <a:rPr lang="hr-HR" sz="1600" b="1" baseline="0" dirty="0"/>
              <a:t> skrb:</a:t>
            </a:r>
          </a:p>
          <a:p>
            <a:r>
              <a:rPr lang="hr-HR" sz="1600" b="1" baseline="0" dirty="0"/>
              <a:t>Vlastita sredstva: </a:t>
            </a:r>
          </a:p>
          <a:p>
            <a:pPr marL="0" indent="0" algn="l">
              <a:buFont typeface="Arial" charset="0"/>
              <a:buNone/>
            </a:pPr>
            <a:r>
              <a:rPr lang="hr-HR" sz="1600" dirty="0"/>
              <a:t>Pomoć obiteljima i samcima           300.000,00 kn</a:t>
            </a:r>
          </a:p>
          <a:p>
            <a:pPr algn="l"/>
            <a:r>
              <a:rPr lang="hr-HR" sz="1600" dirty="0"/>
              <a:t>Pronatalitetni dodatak                    275.000,00 kn </a:t>
            </a:r>
          </a:p>
          <a:p>
            <a:pPr algn="l"/>
            <a:r>
              <a:rPr lang="hr-HR" sz="1600" dirty="0"/>
              <a:t>Provedba socijalnog plana KZŽ     </a:t>
            </a:r>
            <a:r>
              <a:rPr lang="hr-HR" sz="1600" baseline="0" dirty="0"/>
              <a:t> </a:t>
            </a:r>
            <a:r>
              <a:rPr lang="hr-HR" sz="1600" dirty="0"/>
              <a:t>100.000,00 kn                                                              </a:t>
            </a:r>
          </a:p>
          <a:p>
            <a:pPr algn="l"/>
            <a:r>
              <a:rPr lang="hr-HR" sz="1600" dirty="0"/>
              <a:t>Županija - prijatelj djece                   70.000,00 kn</a:t>
            </a:r>
          </a:p>
          <a:p>
            <a:pPr algn="l"/>
            <a:r>
              <a:rPr lang="hr-HR" sz="1600" dirty="0"/>
              <a:t>Provođenje </a:t>
            </a:r>
            <a:r>
              <a:rPr lang="hr-HR" sz="1600" dirty="0" err="1"/>
              <a:t>žup</a:t>
            </a:r>
            <a:r>
              <a:rPr lang="hr-HR" sz="1600" dirty="0"/>
              <a:t>. strategije za osobe s invaliditetom   75.000,00 kn </a:t>
            </a:r>
          </a:p>
          <a:p>
            <a:pPr algn="l"/>
            <a:r>
              <a:rPr lang="hr-HR" sz="1600" dirty="0"/>
              <a:t>Participativni dječji proračun                                     </a:t>
            </a:r>
            <a:r>
              <a:rPr lang="hr-HR" sz="1600" baseline="0" dirty="0"/>
              <a:t> </a:t>
            </a:r>
            <a:r>
              <a:rPr lang="hr-HR" sz="1600" dirty="0"/>
              <a:t>100.000,00 kn </a:t>
            </a:r>
          </a:p>
          <a:p>
            <a:pPr algn="l"/>
            <a:endParaRPr lang="hr-HR" sz="1600" b="1" dirty="0"/>
          </a:p>
          <a:p>
            <a:pPr algn="l"/>
            <a:r>
              <a:rPr lang="hr-HR" sz="1600" b="1" dirty="0"/>
              <a:t>Kapitalni projekt: </a:t>
            </a:r>
          </a:p>
          <a:p>
            <a:pPr algn="l"/>
            <a:r>
              <a:rPr lang="hr-HR" sz="1600" b="0" dirty="0"/>
              <a:t>„Sigurna kuća”	          500.000,00 kn </a:t>
            </a:r>
          </a:p>
          <a:p>
            <a:pPr algn="l"/>
            <a:endParaRPr lang="hr-HR" sz="1600" b="1" dirty="0"/>
          </a:p>
          <a:p>
            <a:pPr algn="l"/>
            <a:r>
              <a:rPr lang="hr-HR" sz="1600" b="1" dirty="0"/>
              <a:t>Udruge i mladi:</a:t>
            </a:r>
          </a:p>
          <a:p>
            <a:pPr algn="l"/>
            <a:r>
              <a:rPr lang="hr-HR" sz="1600" dirty="0"/>
              <a:t>Programi udruga                        	600.000,00 kn</a:t>
            </a:r>
          </a:p>
          <a:p>
            <a:pPr algn="l"/>
            <a:r>
              <a:rPr lang="hr-HR" sz="1600" dirty="0"/>
              <a:t>Programi skrbi za starije           	400.000,00 kn</a:t>
            </a:r>
          </a:p>
          <a:p>
            <a:pPr algn="l"/>
            <a:r>
              <a:rPr lang="hr-HR" sz="1600" dirty="0"/>
              <a:t>Crveni križ                               		395.000,00 kn</a:t>
            </a:r>
          </a:p>
          <a:p>
            <a:pPr algn="l"/>
            <a:r>
              <a:rPr lang="hr-HR" sz="1600" dirty="0"/>
              <a:t>Program podrške mladima                               75.000,00 kn</a:t>
            </a:r>
          </a:p>
          <a:p>
            <a:pPr algn="l"/>
            <a:r>
              <a:rPr lang="hr-HR" sz="1600" dirty="0"/>
              <a:t>Program žrtvama nasilja               	  75.000,00 kn</a:t>
            </a:r>
          </a:p>
          <a:p>
            <a:pPr algn="l"/>
            <a:r>
              <a:rPr lang="hr-HR" sz="1600" dirty="0"/>
              <a:t>Programi podrške braniteljskim  udrugama   410.000,00 kn</a:t>
            </a:r>
          </a:p>
          <a:p>
            <a:pPr algn="l"/>
            <a:endParaRPr lang="hr-HR" sz="1600" b="1" dirty="0"/>
          </a:p>
          <a:p>
            <a:pPr algn="l"/>
            <a:r>
              <a:rPr lang="hr-HR" sz="1600" b="1" dirty="0"/>
              <a:t>Tekući projekt:</a:t>
            </a:r>
          </a:p>
          <a:p>
            <a:pPr algn="l"/>
            <a:r>
              <a:rPr lang="hr-HR" sz="1600" b="0" dirty="0"/>
              <a:t>„Regionalni program za mlade”                       75.000,00 kn</a:t>
            </a:r>
          </a:p>
          <a:p>
            <a:pPr marL="457200" indent="-457200" algn="l"/>
            <a:r>
              <a:rPr lang="hr-HR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</a:t>
            </a:r>
          </a:p>
          <a:p>
            <a:endParaRPr lang="hr-HR" sz="1600" b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12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85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hr-HR" sz="1200" b="1" dirty="0">
                <a:solidFill>
                  <a:srgbClr val="000000"/>
                </a:solidFill>
              </a:rPr>
              <a:t>TEMOS certifikat  </a:t>
            </a:r>
            <a:r>
              <a:rPr lang="hr-HR" sz="1200" dirty="0">
                <a:solidFill>
                  <a:srgbClr val="000000"/>
                </a:solidFill>
              </a:rPr>
              <a:t>izvrsnosti u fizikalnoj medicini i rehabilitacije (svibanj 2018. godine)  njime se garantira osiguranje najviših standarda  kvalitete pružanja usluga fizikalne med. i </a:t>
            </a:r>
            <a:r>
              <a:rPr lang="hr-HR" sz="1200" dirty="0" err="1">
                <a:solidFill>
                  <a:srgbClr val="000000"/>
                </a:solidFill>
              </a:rPr>
              <a:t>reh</a:t>
            </a:r>
            <a:r>
              <a:rPr lang="hr-HR" sz="1200" dirty="0">
                <a:solidFill>
                  <a:srgbClr val="000000"/>
                </a:solidFill>
              </a:rPr>
              <a:t>.  u skladu s međunarodnom praksom</a:t>
            </a:r>
          </a:p>
          <a:p>
            <a:pPr lvl="0" algn="l"/>
            <a:r>
              <a:rPr lang="hr-HR" sz="1200" b="1" dirty="0">
                <a:solidFill>
                  <a:srgbClr val="000000"/>
                </a:solidFill>
              </a:rPr>
              <a:t>TEMOS certifikat </a:t>
            </a:r>
            <a:r>
              <a:rPr lang="hr-HR" sz="1200" b="1" dirty="0" err="1">
                <a:solidFill>
                  <a:srgbClr val="000000"/>
                </a:solidFill>
              </a:rPr>
              <a:t>Diplomatic</a:t>
            </a:r>
            <a:r>
              <a:rPr lang="hr-HR" sz="1200" b="1" dirty="0">
                <a:solidFill>
                  <a:srgbClr val="000000"/>
                </a:solidFill>
              </a:rPr>
              <a:t> </a:t>
            </a:r>
            <a:r>
              <a:rPr lang="hr-HR" sz="1200" b="1" dirty="0" err="1">
                <a:solidFill>
                  <a:srgbClr val="000000"/>
                </a:solidFill>
              </a:rPr>
              <a:t>Council</a:t>
            </a:r>
            <a:r>
              <a:rPr lang="hr-HR" sz="1200" b="1" dirty="0">
                <a:solidFill>
                  <a:srgbClr val="000000"/>
                </a:solidFill>
              </a:rPr>
              <a:t> </a:t>
            </a:r>
            <a:r>
              <a:rPr lang="hr-HR" sz="1200" b="1" dirty="0" err="1">
                <a:solidFill>
                  <a:srgbClr val="000000"/>
                </a:solidFill>
              </a:rPr>
              <a:t>the</a:t>
            </a:r>
            <a:r>
              <a:rPr lang="hr-HR" sz="1200" b="1" dirty="0">
                <a:solidFill>
                  <a:srgbClr val="000000"/>
                </a:solidFill>
              </a:rPr>
              <a:t> Global </a:t>
            </a:r>
            <a:r>
              <a:rPr lang="hr-HR" sz="1200" b="1" dirty="0" err="1">
                <a:solidFill>
                  <a:srgbClr val="000000"/>
                </a:solidFill>
              </a:rPr>
              <a:t>Think</a:t>
            </a:r>
            <a:r>
              <a:rPr lang="hr-HR" sz="1200" b="1" dirty="0">
                <a:solidFill>
                  <a:srgbClr val="000000"/>
                </a:solidFill>
              </a:rPr>
              <a:t> </a:t>
            </a:r>
            <a:r>
              <a:rPr lang="hr-HR" sz="1200" b="1" dirty="0" err="1">
                <a:solidFill>
                  <a:srgbClr val="000000"/>
                </a:solidFill>
              </a:rPr>
              <a:t>Thank</a:t>
            </a:r>
            <a:r>
              <a:rPr lang="hr-HR" sz="1200" dirty="0">
                <a:solidFill>
                  <a:srgbClr val="000000"/>
                </a:solidFill>
              </a:rPr>
              <a:t> kojim SBMR ST postaje preporučena bolnica za članove Diplomatskog  vijeća, s najvišim standardima kvalitete u pružanju usluga fizikalne medicine </a:t>
            </a:r>
            <a:r>
              <a:rPr lang="hr-HR" sz="1200">
                <a:solidFill>
                  <a:srgbClr val="000000"/>
                </a:solidFill>
              </a:rPr>
              <a:t>i </a:t>
            </a:r>
            <a:r>
              <a:rPr lang="hr-HR" sz="1200" smtClean="0">
                <a:solidFill>
                  <a:srgbClr val="000000"/>
                </a:solidFill>
              </a:rPr>
              <a:t>rehabilitacije</a:t>
            </a:r>
          </a:p>
          <a:p>
            <a:pPr lvl="0" algn="l"/>
            <a:endParaRPr lang="hr-HR" sz="1200" dirty="0">
              <a:solidFill>
                <a:srgbClr val="00000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44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11 specijalizacije iz EU sredstava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87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Informatička oprema: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380.718,75 kn</a:t>
            </a: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Medicinsko tehnička oprema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Nabavljeno: 3.543.057 kn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postupku: 585.200 kn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Projektno-tehnička dokumentacija: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91.187,50 kn</a:t>
            </a: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radovi: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4.229.656,18 kn</a:t>
            </a: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Nadzor: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83.750,00 kn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17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Projektom će se provesti manji infrastrukturni zahvati na ukupno 9 lokacija, odnosno ambulanti Doma zdravlja Krapinsko-zagorske županije u skladu s Pravilnikom o minimalnim uvjetima i to: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Gornja Stubica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uređenje prilaza prilagođenog osobama s invaliditetom.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Zlatar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uređenje postojećih sanitarnih čvorova te uređenje sanitarnog čvora za osobe s invaliditetom.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</a:t>
            </a:r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Desinić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uređenje postojeće ordinacije opće medicine i uređenje ambulante za patronažnu sestru.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Marija Bistrica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izvedbu dvije odvojene ambulante dentalne medicine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Klanjec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uređenje čekaonice za pacijente sa sanitarnim čvorom te izvedbu prilaza za osobe s invaliditetom.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Krapinske Toplice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uređenje tri postojeće ordinacije opće medicine te uređenje ordinacija zubne ordinacije te patronaže, kao i izgradnja rampe za pristup osobama s invaliditetom.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Veliko </a:t>
            </a:r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Trgovišće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uređenje tri odvojena prostora za tri postojeće ordinacije opće medicine, uređenje čekaonice za pacijente sa sanitarnim čvorom te izgradnja rampe za pristup osobama s invaliditetom.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Mihovljan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uređenje postojeće ambulante opće medicine.</a:t>
            </a:r>
          </a:p>
          <a:p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 infrastrukturni radovi na lokaciji 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Ambulanta Mače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odnose se na izgradnju prilaza osoba s invaliditetom.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99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Projekt vrijednosti 260.000.000 kn, pravomoćna građevinska</a:t>
            </a:r>
            <a:r>
              <a:rPr lang="hr-HR" baseline="0" dirty="0"/>
              <a:t> dozvala pravomoćna od 21. studenog 2019. godine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34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200" b="1" dirty="0">
                <a:solidFill>
                  <a:srgbClr val="008000"/>
                </a:solidFill>
              </a:rPr>
              <a:t>Cilj</a:t>
            </a:r>
            <a:r>
              <a:rPr lang="hr-HR" sz="2200" dirty="0">
                <a:solidFill>
                  <a:srgbClr val="008000"/>
                </a:solidFill>
              </a:rPr>
              <a:t>:</a:t>
            </a:r>
            <a:r>
              <a:rPr lang="hr-HR" sz="2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dirty="0"/>
              <a:t>iskorištavanje bogatog potencijala postojećih termalnih izvora u zdravstvene, rekreacijske i turističke svrhe te povećanja turističkih sadržaja i produljenja turističke sezone koja u konačnici povećava kvalitetu usluga i jača konkurentnost zdravstvenog i turističkog sektora na nacionalnoj razini</a:t>
            </a:r>
            <a:endParaRPr lang="hr-HR" sz="2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200" b="1" dirty="0">
                <a:solidFill>
                  <a:srgbClr val="008000"/>
                </a:solidFill>
              </a:rPr>
              <a:t>Aktivnosti</a:t>
            </a:r>
            <a:r>
              <a:rPr lang="hr-HR" sz="2200" dirty="0">
                <a:solidFill>
                  <a:srgbClr val="008000"/>
                </a:solidFill>
              </a:rPr>
              <a:t>: </a:t>
            </a:r>
          </a:p>
          <a:p>
            <a:pPr lvl="1">
              <a:defRPr/>
            </a:pPr>
            <a:r>
              <a:rPr lang="hr-HR" altLang="sr-Latn-RS" sz="2000" dirty="0"/>
              <a:t>Izgradnja zatvorenog bazena</a:t>
            </a:r>
          </a:p>
          <a:p>
            <a:pPr lvl="1">
              <a:defRPr/>
            </a:pPr>
            <a:r>
              <a:rPr lang="hr-HR" altLang="sr-Latn-RS" sz="2000" dirty="0"/>
              <a:t>Izgradnja spojnog </a:t>
            </a:r>
            <a:r>
              <a:rPr lang="hr-HR" altLang="sr-Latn-RS" sz="2000" dirty="0" err="1"/>
              <a:t>halla</a:t>
            </a:r>
            <a:r>
              <a:rPr lang="hr-HR" altLang="sr-Latn-RS" sz="2000" dirty="0"/>
              <a:t>, garderoba bazena, tehničkog servisa, gospodarskog dvorišta i parkirališta</a:t>
            </a:r>
          </a:p>
          <a:p>
            <a:pPr lvl="1">
              <a:defRPr/>
            </a:pPr>
            <a:r>
              <a:rPr lang="hr-HR" altLang="sr-Latn-RS" sz="2000" dirty="0"/>
              <a:t>Izgradnja vanjskih bazena s pratećim sadržajima, objekta restorana i </a:t>
            </a:r>
            <a:r>
              <a:rPr lang="hr-HR" altLang="sr-Latn-RS" sz="2000" dirty="0" err="1"/>
              <a:t>caffe</a:t>
            </a:r>
            <a:r>
              <a:rPr lang="hr-HR" altLang="sr-Latn-RS" sz="2000" dirty="0"/>
              <a:t>-a s vanjskom terasom</a:t>
            </a:r>
          </a:p>
          <a:p>
            <a:pPr lvl="1">
              <a:defRPr/>
            </a:pPr>
            <a:r>
              <a:rPr lang="hr-HR" altLang="sr-Latn-RS" sz="2000" dirty="0"/>
              <a:t>Izgradnja smještajnog objekta </a:t>
            </a:r>
            <a:endParaRPr lang="hr-HR" sz="20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200" b="1" dirty="0">
                <a:solidFill>
                  <a:srgbClr val="008000"/>
                </a:solidFill>
              </a:rPr>
              <a:t>Procijenjena vrijednost: </a:t>
            </a:r>
            <a:r>
              <a:rPr lang="hr-HR" sz="2000" dirty="0"/>
              <a:t>I faza: 21.183.113,60 kuna, II faza:</a:t>
            </a:r>
            <a:r>
              <a:rPr lang="hr-HR" sz="2600" b="1" dirty="0">
                <a:solidFill>
                  <a:srgbClr val="008000"/>
                </a:solidFill>
              </a:rPr>
              <a:t> </a:t>
            </a:r>
            <a:r>
              <a:rPr lang="hr-HR" sz="2000" dirty="0"/>
              <a:t>150.000.000,00 kuna</a:t>
            </a:r>
            <a:endParaRPr lang="hr-HR" sz="2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200" b="1" dirty="0">
                <a:solidFill>
                  <a:srgbClr val="008000"/>
                </a:solidFill>
              </a:rPr>
              <a:t>Vremenski plan: </a:t>
            </a:r>
            <a:r>
              <a:rPr lang="hr-HR" sz="2000" dirty="0"/>
              <a:t>I faza projekta – izgradnja vanjskog bazena </a:t>
            </a:r>
            <a:r>
              <a:rPr lang="hr-HR" sz="2000" baseline="0" dirty="0"/>
              <a:t>21 milijuna kuna – izgradnja vanjskog bazena</a:t>
            </a:r>
            <a:r>
              <a:rPr lang="hr-HR" sz="2000" dirty="0"/>
              <a:t> (započeto 2019., očekivani završetak 01.05.2020.</a:t>
            </a:r>
            <a:r>
              <a:rPr lang="hr-HR" sz="2000" baseline="0" dirty="0"/>
              <a:t> početak gradnje 10.02. </a:t>
            </a:r>
            <a:r>
              <a:rPr lang="hr-HR" sz="2000" dirty="0"/>
              <a:t>)</a:t>
            </a:r>
            <a:r>
              <a:rPr lang="hr-HR" sz="2000" baseline="0" dirty="0"/>
              <a:t> 12 </a:t>
            </a:r>
            <a:r>
              <a:rPr lang="hr-HR" sz="2000" baseline="0" dirty="0" err="1"/>
              <a:t>miljuna</a:t>
            </a:r>
            <a:r>
              <a:rPr lang="hr-HR" sz="2000" baseline="0" dirty="0"/>
              <a:t> </a:t>
            </a:r>
            <a:r>
              <a:rPr lang="hr-HR" sz="2000" baseline="0" dirty="0" err="1"/>
              <a:t>kredit+vlastita</a:t>
            </a:r>
            <a:r>
              <a:rPr lang="hr-HR" sz="2000" baseline="0" dirty="0"/>
              <a:t> sredstva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II faza projekta – projekt s građevinskom dozvolom se očekuje do jeseni 2020. </a:t>
            </a:r>
          </a:p>
          <a:p>
            <a:pPr marL="0" indent="0">
              <a:buFontTx/>
              <a:buNone/>
              <a:defRPr/>
            </a:pPr>
            <a:r>
              <a:rPr lang="hr-HR" sz="2200" b="1" dirty="0">
                <a:solidFill>
                  <a:srgbClr val="008000"/>
                </a:solidFill>
              </a:rPr>
              <a:t>Trenutni status</a:t>
            </a:r>
            <a:r>
              <a:rPr lang="hr-HR" sz="2200" dirty="0">
                <a:solidFill>
                  <a:srgbClr val="008000"/>
                </a:solidFill>
              </a:rPr>
              <a:t>:</a:t>
            </a:r>
            <a:r>
              <a:rPr lang="hr-HR" sz="2200" dirty="0"/>
              <a:t>  </a:t>
            </a:r>
            <a:r>
              <a:rPr lang="hr-HR" sz="2000" dirty="0"/>
              <a:t>faza – traje izgradnja vanjskog bazena, II faza –projektiranja </a:t>
            </a:r>
            <a:r>
              <a:rPr lang="hr-HR" baseline="0" dirty="0"/>
              <a:t>traje- 1,3 milijuna</a:t>
            </a:r>
          </a:p>
          <a:p>
            <a:pPr marL="0" indent="0">
              <a:buFontTx/>
              <a:buNone/>
              <a:defRPr/>
            </a:pPr>
            <a:endParaRPr lang="hr-H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Ukupno kredit: 13.021.525,94 kn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Ukupno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sredstva: 9.068.311,69 kn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Ukupno vlastita sredstva: 3.953.214,25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hr-HR" baseline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51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>
                <a:solidFill>
                  <a:schemeClr val="tx1"/>
                </a:solidFill>
              </a:rPr>
              <a:t>- usmjeren na edukaciju stručnjaka – zdravstvenih radnika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74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="" xmlns:a16="http://schemas.microsoft.com/office/drawing/2014/main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78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="" xmlns:a16="http://schemas.microsoft.com/office/drawing/2014/main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b="1" dirty="0"/>
              <a:t/>
            </a:r>
            <a:br>
              <a:rPr lang="hr-HR" altLang="sr-Latn-RS" b="1" dirty="0"/>
            </a:br>
            <a:r>
              <a:rPr lang="hr-HR" altLang="sr-Latn-RS" sz="3200" b="1" dirty="0"/>
              <a:t>Zdravstvo, socijalna politika, branitelji, civilno društvo i mladi</a:t>
            </a:r>
            <a:r>
              <a:rPr lang="hr-HR" altLang="sr-Latn-RS" sz="3600" b="1" dirty="0"/>
              <a:t/>
            </a:r>
            <a:br>
              <a:rPr lang="hr-HR" altLang="sr-Latn-RS" sz="3600" b="1" dirty="0"/>
            </a:br>
            <a:r>
              <a:rPr lang="hr-HR" altLang="sr-Latn-RS" sz="3600" b="1" dirty="0"/>
              <a:t> - realizirano u 2019. godini -</a:t>
            </a:r>
            <a:r>
              <a:rPr lang="hr-HR" altLang="sr-Latn-RS" sz="3600" dirty="0"/>
              <a:t/>
            </a:r>
            <a:br>
              <a:rPr lang="hr-HR" altLang="sr-Latn-RS" sz="3600" dirty="0"/>
            </a:br>
            <a:r>
              <a:rPr lang="hr-HR" altLang="sr-Latn-RS" dirty="0"/>
              <a:t/>
            </a:r>
            <a:br>
              <a:rPr lang="hr-HR" altLang="sr-Latn-RS" dirty="0"/>
            </a:br>
            <a:r>
              <a:rPr lang="hr-HR" altLang="sr-Latn-RS" sz="1600" dirty="0"/>
              <a:t>                  </a:t>
            </a:r>
            <a:br>
              <a:rPr lang="hr-HR" altLang="sr-Latn-RS" sz="1600" dirty="0"/>
            </a:br>
            <a:r>
              <a:rPr lang="hr-HR" altLang="sr-Latn-RS" sz="1600" dirty="0"/>
              <a:t/>
            </a:r>
            <a:br>
              <a:rPr lang="hr-HR" altLang="sr-Latn-RS" sz="1600" dirty="0"/>
            </a:br>
            <a:r>
              <a:rPr lang="hr-HR" altLang="sr-Latn-RS" sz="1600" dirty="0"/>
              <a:t/>
            </a:r>
            <a:br>
              <a:rPr lang="hr-HR" altLang="sr-Latn-RS" sz="1600" dirty="0"/>
            </a:br>
            <a:r>
              <a:rPr lang="hr-HR" altLang="sr-Latn-RS" sz="1600" dirty="0"/>
              <a:t> Krapinske Toplice, 30. siječnja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967" y="1215852"/>
            <a:ext cx="9188223" cy="2782984"/>
          </a:xfrm>
        </p:spPr>
        <p:txBody>
          <a:bodyPr/>
          <a:lstStyle/>
          <a:p>
            <a:r>
              <a:rPr lang="hr-HR" sz="4000" dirty="0">
                <a:solidFill>
                  <a:schemeClr val="tx1"/>
                </a:solidFill>
              </a:rPr>
              <a:t>** DZ KZŽ – </a:t>
            </a:r>
            <a:r>
              <a:rPr lang="hr-HR" sz="4000" dirty="0">
                <a:solidFill>
                  <a:srgbClr val="0070C0"/>
                </a:solidFill>
              </a:rPr>
              <a:t>„</a:t>
            </a:r>
            <a:r>
              <a:rPr lang="hr-HR" sz="3200" dirty="0">
                <a:solidFill>
                  <a:srgbClr val="0070C0"/>
                </a:solidFill>
              </a:rPr>
              <a:t>Poboljšanje pristupa           </a:t>
            </a:r>
            <a:br>
              <a:rPr lang="hr-HR" sz="3200" dirty="0">
                <a:solidFill>
                  <a:srgbClr val="0070C0"/>
                </a:solidFill>
              </a:rPr>
            </a:br>
            <a:r>
              <a:rPr lang="hr-HR" sz="3200" dirty="0">
                <a:solidFill>
                  <a:srgbClr val="0070C0"/>
                </a:solidFill>
              </a:rPr>
              <a:t>                          primarnoj zdravstvenoj zaštiti”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0629" y="3185326"/>
            <a:ext cx="3908809" cy="3506875"/>
          </a:xfrm>
        </p:spPr>
        <p:txBody>
          <a:bodyPr/>
          <a:lstStyle/>
          <a:p>
            <a:pPr algn="l"/>
            <a:r>
              <a:rPr lang="hr-HR" sz="2400" dirty="0"/>
              <a:t>*adaptacija 9 ambulanti DZ:</a:t>
            </a:r>
            <a:br>
              <a:rPr lang="hr-HR" sz="2400" dirty="0"/>
            </a:br>
            <a:r>
              <a:rPr lang="hr-HR" sz="2400" dirty="0"/>
              <a:t>Gornja Stubica, Zlatar, </a:t>
            </a:r>
            <a:r>
              <a:rPr lang="hr-HR" sz="2400" dirty="0" err="1"/>
              <a:t>Desinić</a:t>
            </a:r>
            <a:r>
              <a:rPr lang="hr-HR" sz="2400" dirty="0"/>
              <a:t>, Marija Bistrica,</a:t>
            </a:r>
            <a:br>
              <a:rPr lang="hr-HR" sz="2400" dirty="0"/>
            </a:br>
            <a:r>
              <a:rPr lang="hr-HR" sz="2400" dirty="0"/>
              <a:t>Klanjec, Krapinske Toplice, Veliko Trgovišće,</a:t>
            </a:r>
            <a:br>
              <a:rPr lang="hr-HR" sz="2400" dirty="0"/>
            </a:br>
            <a:r>
              <a:rPr lang="hr-HR" sz="2400" dirty="0"/>
              <a:t>Mihovljan, Mače</a:t>
            </a:r>
            <a:r>
              <a:rPr lang="hr-HR" sz="2400" b="1" dirty="0">
                <a:solidFill>
                  <a:srgbClr val="FF0000"/>
                </a:solidFill>
              </a:rPr>
              <a:t/>
            </a:r>
            <a:br>
              <a:rPr lang="hr-HR" sz="2400" b="1" dirty="0">
                <a:solidFill>
                  <a:srgbClr val="FF0000"/>
                </a:solidFill>
              </a:rPr>
            </a:br>
            <a:endParaRPr lang="hr-HR" sz="2400" dirty="0"/>
          </a:p>
        </p:txBody>
      </p:sp>
      <p:pic>
        <p:nvPicPr>
          <p:cNvPr id="4" name="Picture 2" descr="IMG_0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79" y="3185327"/>
            <a:ext cx="5626974" cy="32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039438" y="6521381"/>
            <a:ext cx="611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Uređena zdravstvena ambulanta Doma zdravlja u Krapinskim Toplicama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71522" y="530593"/>
            <a:ext cx="4076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401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1286" y="1225900"/>
            <a:ext cx="8627904" cy="693336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1286" y="1838848"/>
            <a:ext cx="8627904" cy="5225143"/>
          </a:xfrm>
        </p:spPr>
        <p:txBody>
          <a:bodyPr/>
          <a:lstStyle/>
          <a:p>
            <a:pPr algn="l"/>
            <a:r>
              <a:rPr lang="hr-HR" sz="1600" dirty="0"/>
              <a:t>* * Dogradnja SB Krapinske Toplice</a:t>
            </a:r>
          </a:p>
          <a:p>
            <a:pPr algn="l"/>
            <a:r>
              <a:rPr lang="hr-HR" sz="1600" dirty="0"/>
              <a:t>     Izrada  projektno tehničke dokumentacije SB Krapinske Toplice </a:t>
            </a:r>
          </a:p>
          <a:p>
            <a:pPr algn="l"/>
            <a:endParaRPr lang="hr-HR" sz="1600" dirty="0"/>
          </a:p>
          <a:p>
            <a:pPr algn="l"/>
            <a:r>
              <a:rPr lang="hr-HR" sz="1600" dirty="0"/>
              <a:t>     2.050.000 kn - 1.000.000 kn bespovratnih sredstava</a:t>
            </a:r>
          </a:p>
          <a:p>
            <a:pPr algn="l"/>
            <a:r>
              <a:rPr lang="hr-HR" sz="1600" dirty="0"/>
              <a:t>                           - 1.050.000 vlastitih sredstava </a:t>
            </a:r>
          </a:p>
          <a:p>
            <a:pPr algn="l"/>
            <a:endParaRPr lang="hr-HR" sz="1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3496827"/>
            <a:ext cx="8263775" cy="40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1286" y="1165609"/>
            <a:ext cx="8627904" cy="673239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1286" y="1838848"/>
            <a:ext cx="8627904" cy="5225144"/>
          </a:xfrm>
        </p:spPr>
        <p:txBody>
          <a:bodyPr/>
          <a:lstStyle/>
          <a:p>
            <a:pPr algn="l"/>
            <a:r>
              <a:rPr lang="hr-HR" sz="1600" dirty="0"/>
              <a:t>* * * Dogradnja SB Stubičke Toplice</a:t>
            </a:r>
          </a:p>
          <a:p>
            <a:pPr algn="l"/>
            <a:r>
              <a:rPr lang="hr-HR" sz="1600" dirty="0"/>
              <a:t>     - u tijeku I. faza izgradnje vanjskog bazen i </a:t>
            </a:r>
          </a:p>
          <a:p>
            <a:pPr algn="l"/>
            <a:r>
              <a:rPr lang="hr-HR" sz="1600" dirty="0"/>
              <a:t>      izrada projektno tehničke dokumentacije za II. fazu dogradnje</a:t>
            </a:r>
          </a:p>
        </p:txBody>
      </p:sp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b="4881"/>
          <a:stretch>
            <a:fillRect/>
          </a:stretch>
        </p:blipFill>
        <p:spPr bwMode="auto">
          <a:xfrm>
            <a:off x="472273" y="2843684"/>
            <a:ext cx="9053564" cy="473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9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9700688" cy="1632681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Projekt EDUPREVENT – Edukacijom do zdravlja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vrijednost – 994.201 kn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nositelj SBMR KT, partneri: ZZJZ KZŽ, ZZHM KZŽ, 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 DZ KZŽ, Ljekarna KZŽ, OB Zabok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trajanje 12 mjeseci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odobren od strane HZZ, čeka se na potpis </a:t>
            </a:r>
            <a:r>
              <a:rPr lang="hr-HR" sz="3200" dirty="0" err="1">
                <a:solidFill>
                  <a:schemeClr val="tx1"/>
                </a:solidFill>
              </a:rPr>
              <a:t>MiZ</a:t>
            </a:r>
            <a:r>
              <a:rPr lang="hr-HR" sz="3200" dirty="0">
                <a:solidFill>
                  <a:schemeClr val="tx1"/>
                </a:solidFill>
              </a:rPr>
              <a:t>-a</a:t>
            </a: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3200" u="sng" dirty="0">
                <a:solidFill>
                  <a:schemeClr val="tx1"/>
                </a:solidFill>
              </a:rPr>
              <a:t/>
            </a: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839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2466" y="1457011"/>
            <a:ext cx="8876724" cy="1155560"/>
          </a:xfrm>
        </p:spPr>
        <p:txBody>
          <a:bodyPr/>
          <a:lstStyle/>
          <a:p>
            <a:r>
              <a:rPr lang="hr-HR" dirty="0"/>
              <a:t>Izdvajanja po područjima:</a:t>
            </a:r>
            <a:r>
              <a:rPr lang="hr-HR" sz="3200" b="1" dirty="0"/>
              <a:t/>
            </a:r>
            <a:br>
              <a:rPr lang="hr-HR" sz="3200" b="1" dirty="0"/>
            </a:br>
            <a:r>
              <a:rPr lang="hr-HR" sz="1400" dirty="0"/>
              <a:t>DEC + VLASTITA SREDSTVA + OSTALI IZVORI</a:t>
            </a:r>
            <a:r>
              <a:rPr lang="hr-HR" sz="4400" dirty="0"/>
              <a:t/>
            </a:r>
            <a:br>
              <a:rPr lang="hr-HR" sz="4400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8138" y="2843684"/>
            <a:ext cx="7866618" cy="3878665"/>
          </a:xfrm>
        </p:spPr>
        <p:txBody>
          <a:bodyPr/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Socijalna skrb 	     	         4.621.594 kn</a:t>
            </a:r>
          </a:p>
          <a:p>
            <a:pPr marL="457200" indent="-457200" algn="l">
              <a:buFont typeface="Arial" charset="0"/>
              <a:buChar char="•"/>
            </a:pPr>
            <a:endParaRPr lang="hr-HR" sz="1400" b="1" dirty="0"/>
          </a:p>
          <a:p>
            <a:pPr algn="l"/>
            <a:r>
              <a:rPr lang="hr-HR" sz="1400" dirty="0"/>
              <a:t>          * </a:t>
            </a:r>
            <a:r>
              <a:rPr lang="hr-HR" sz="1800" b="1" dirty="0"/>
              <a:t>decentralizirana sredstva                                    3.142.000 kn</a:t>
            </a:r>
          </a:p>
          <a:p>
            <a:pPr algn="l"/>
            <a:r>
              <a:rPr lang="hr-HR" sz="1800" dirty="0"/>
              <a:t>            CZSS raspored sredstava za</a:t>
            </a:r>
          </a:p>
          <a:p>
            <a:pPr algn="l"/>
            <a:r>
              <a:rPr lang="hr-HR" sz="1800" dirty="0"/>
              <a:t>            materijalne i financijske rashode                             2.249.000 kn</a:t>
            </a:r>
          </a:p>
          <a:p>
            <a:pPr algn="l"/>
            <a:r>
              <a:rPr lang="hr-HR" sz="1800" dirty="0"/>
              <a:t>            </a:t>
            </a:r>
          </a:p>
          <a:p>
            <a:pPr algn="l"/>
            <a:r>
              <a:rPr lang="hr-HR" sz="1800" dirty="0"/>
              <a:t>            Tekuće </a:t>
            </a:r>
            <a:r>
              <a:rPr lang="hr-HR" sz="1800" dirty="0" err="1"/>
              <a:t>pom</a:t>
            </a:r>
            <a:r>
              <a:rPr lang="hr-HR" sz="1800" dirty="0"/>
              <a:t>. općinama/gradovima za ogrjev           893.000 kn </a:t>
            </a:r>
          </a:p>
          <a:p>
            <a:pPr algn="l"/>
            <a:endParaRPr lang="hr-HR" sz="1800" dirty="0"/>
          </a:p>
          <a:p>
            <a:pPr algn="l"/>
            <a:r>
              <a:rPr lang="hr-HR" sz="1800" dirty="0"/>
              <a:t>           * </a:t>
            </a:r>
            <a:r>
              <a:rPr lang="hr-HR" sz="1800" b="1" dirty="0"/>
              <a:t>vlastita sredstva                                                  1.479.594 kn </a:t>
            </a:r>
          </a:p>
          <a:p>
            <a:pPr algn="l"/>
            <a:endParaRPr lang="hr-HR" sz="1400" dirty="0"/>
          </a:p>
          <a:p>
            <a:pPr algn="l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1755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" y="1195755"/>
            <a:ext cx="9921875" cy="1661745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Socijalna skrb  –   4.621.594 kn</a:t>
            </a:r>
            <a:r>
              <a:rPr lang="hr-HR" sz="4400" b="1" dirty="0"/>
              <a:t/>
            </a:r>
            <a:br>
              <a:rPr lang="hr-HR" sz="4400" b="1" dirty="0"/>
            </a:br>
            <a:r>
              <a:rPr lang="hr-HR" u="sng" dirty="0">
                <a:solidFill>
                  <a:schemeClr val="tx1"/>
                </a:solidFill>
              </a:rPr>
              <a:t>vlastita sredstva – 1.479.594 kn</a:t>
            </a:r>
            <a:r>
              <a:rPr lang="hr-HR" sz="3200" u="sng" dirty="0">
                <a:solidFill>
                  <a:schemeClr val="tx1"/>
                </a:solidFill>
              </a:rPr>
              <a:t/>
            </a: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3200" u="sng" dirty="0">
                <a:solidFill>
                  <a:schemeClr val="tx1"/>
                </a:solidFill>
              </a:rPr>
              <a:t/>
            </a: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b="1" dirty="0">
                <a:solidFill>
                  <a:schemeClr val="tx1"/>
                </a:solidFill>
              </a:rPr>
              <a:t>socijalni program - 625.000 kn</a:t>
            </a:r>
            <a:r>
              <a:rPr lang="hr-HR" sz="2800" dirty="0">
                <a:solidFill>
                  <a:schemeClr val="tx1"/>
                </a:solidFill>
              </a:rPr>
              <a:t/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       </a:t>
            </a:r>
            <a:r>
              <a:rPr lang="hr-HR" sz="2000" dirty="0">
                <a:solidFill>
                  <a:srgbClr val="000000"/>
                </a:solidFill>
              </a:rPr>
              <a:t>-</a:t>
            </a:r>
            <a:r>
              <a:rPr lang="hr-HR" sz="2800" dirty="0">
                <a:solidFill>
                  <a:schemeClr val="tx1"/>
                </a:solidFill>
              </a:rPr>
              <a:t>  </a:t>
            </a:r>
            <a:r>
              <a:rPr lang="hr-HR" sz="2000" dirty="0">
                <a:solidFill>
                  <a:schemeClr val="tx1"/>
                </a:solidFill>
              </a:rPr>
              <a:t>pomoći obiteljima i samcima - 350.000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        -   pronatalitetni dodatak           - 275.000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b="1" dirty="0">
                <a:solidFill>
                  <a:schemeClr val="tx1"/>
                </a:solidFill>
              </a:rPr>
              <a:t>provedba Socijalnog plana – 854.594 kn</a:t>
            </a: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b="1" dirty="0">
                <a:solidFill>
                  <a:schemeClr val="tx1"/>
                </a:solidFill>
              </a:rPr>
              <a:t>  </a:t>
            </a:r>
            <a:r>
              <a:rPr lang="hr-HR" sz="2000" dirty="0">
                <a:solidFill>
                  <a:schemeClr val="tx1"/>
                </a:solidFill>
              </a:rPr>
              <a:t>-  Rana intervencija                                                            - 270.000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 Razvoj socijalnih usluga za žrtve nasilja                        - 200.000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 Produženi stručni postupak i dr. programi za djecu </a:t>
            </a:r>
            <a:r>
              <a:rPr lang="hr-HR" sz="2000" dirty="0"/>
              <a:t>      -   95.000 kn</a:t>
            </a: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/>
              <a:t>  - OSI i palijativna skrb                                                       -    85.000 kn</a:t>
            </a: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</a:t>
            </a:r>
            <a:br>
              <a:rPr lang="hr-HR" sz="2000" dirty="0">
                <a:solidFill>
                  <a:schemeClr val="tx1"/>
                </a:solidFill>
              </a:rPr>
            </a:b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9594" y="1321125"/>
            <a:ext cx="8627904" cy="1632681"/>
          </a:xfrm>
        </p:spPr>
        <p:txBody>
          <a:bodyPr/>
          <a:lstStyle/>
          <a:p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7011" y="1402179"/>
            <a:ext cx="9289455" cy="1210392"/>
          </a:xfrm>
        </p:spPr>
        <p:txBody>
          <a:bodyPr/>
          <a:lstStyle/>
          <a:p>
            <a:pPr algn="l"/>
            <a:r>
              <a:rPr lang="hr-HR" sz="4100" dirty="0">
                <a:solidFill>
                  <a:srgbClr val="FF0000"/>
                </a:solidFill>
              </a:rPr>
              <a:t>Udruge i mladi – 2.185.000 kn</a:t>
            </a:r>
          </a:p>
          <a:p>
            <a:pPr algn="l"/>
            <a:endParaRPr lang="hr-HR" sz="4000" b="1" dirty="0">
              <a:solidFill>
                <a:srgbClr val="FF0000"/>
              </a:solidFill>
            </a:endParaRPr>
          </a:p>
          <a:p>
            <a:pPr algn="l"/>
            <a:r>
              <a:rPr lang="hr-HR" sz="2800" dirty="0"/>
              <a:t>-</a:t>
            </a:r>
            <a:r>
              <a:rPr lang="hr-HR" dirty="0"/>
              <a:t>   </a:t>
            </a:r>
            <a:r>
              <a:rPr lang="hr-HR" sz="2800" dirty="0"/>
              <a:t>Programi udruga                        600.000 kn</a:t>
            </a:r>
          </a:p>
          <a:p>
            <a:pPr algn="l">
              <a:buFontTx/>
              <a:buChar char="-"/>
            </a:pPr>
            <a:r>
              <a:rPr lang="hr-HR" sz="2800" dirty="0"/>
              <a:t>   Programi skrbi za starije             400.000 kn</a:t>
            </a:r>
          </a:p>
          <a:p>
            <a:pPr marL="457200" indent="-457200" algn="l">
              <a:buFontTx/>
              <a:buChar char="-"/>
            </a:pPr>
            <a:r>
              <a:rPr lang="hr-HR" sz="2800" dirty="0"/>
              <a:t>Društvo Crveni križ KZŽ             390.000 kn</a:t>
            </a:r>
          </a:p>
          <a:p>
            <a:pPr marL="457200" indent="-457200" algn="l">
              <a:buFontTx/>
              <a:buChar char="-"/>
            </a:pPr>
            <a:r>
              <a:rPr lang="hr-HR" sz="2800" dirty="0"/>
              <a:t>Centar za mlade                           75.000 kn</a:t>
            </a:r>
          </a:p>
          <a:p>
            <a:pPr marL="457200" indent="-457200" algn="l">
              <a:buFontTx/>
              <a:buChar char="-"/>
            </a:pPr>
            <a:r>
              <a:rPr lang="hr-HR" sz="2800" dirty="0"/>
              <a:t>SOS telefon za žrtve nasilja         75.000 kn</a:t>
            </a:r>
          </a:p>
          <a:p>
            <a:pPr marL="457200" indent="-457200" algn="l">
              <a:buFontTx/>
              <a:buChar char="-"/>
            </a:pPr>
            <a:r>
              <a:rPr lang="hr-HR" sz="2800" dirty="0"/>
              <a:t>Programi podrške braniteljskim </a:t>
            </a:r>
          </a:p>
          <a:p>
            <a:pPr algn="l"/>
            <a:r>
              <a:rPr lang="hr-HR" sz="2800" dirty="0"/>
              <a:t>    udrugama                                    410.000 kn</a:t>
            </a:r>
          </a:p>
          <a:p>
            <a:pPr algn="l"/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37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6174" y="1479480"/>
            <a:ext cx="9030985" cy="1058238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4662" y="5404207"/>
            <a:ext cx="9462498" cy="1489752"/>
          </a:xfrm>
        </p:spPr>
        <p:txBody>
          <a:bodyPr/>
          <a:lstStyle/>
          <a:p>
            <a:r>
              <a:rPr lang="hr-HR" dirty="0"/>
              <a:t>18. svibnja 2018. godine – </a:t>
            </a:r>
            <a:r>
              <a:rPr lang="hr-HR" b="1" dirty="0"/>
              <a:t>titula </a:t>
            </a:r>
          </a:p>
          <a:p>
            <a:r>
              <a:rPr lang="hr-HR" sz="2800" b="1" dirty="0"/>
              <a:t>„Krapinsko-zagorska županija – prijatelj djece”</a:t>
            </a:r>
          </a:p>
          <a:p>
            <a:endParaRPr lang="hr-HR" dirty="0"/>
          </a:p>
        </p:txBody>
      </p:sp>
      <p:pic>
        <p:nvPicPr>
          <p:cNvPr id="1026" name="Picture 2" descr="C:\Users\jasnap\Documents\prezentacije\2018\IMG_E2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0974" y="-9442683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9" y="2262025"/>
            <a:ext cx="5137079" cy="3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1428" y="1208314"/>
            <a:ext cx="9535329" cy="859513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1428" y="2625546"/>
            <a:ext cx="5244682" cy="4122155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b="1" dirty="0">
                <a:ea typeface="Calibri" panose="020F0502020204030204" pitchFamily="34" charset="0"/>
                <a:cs typeface="Arial" panose="020B0604020202020204" pitchFamily="34" charset="0"/>
              </a:rPr>
              <a:t>Aktivnosti KZŽ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r-HR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>
                <a:ea typeface="Calibri" panose="020F0502020204030204" pitchFamily="34" charset="0"/>
                <a:cs typeface="Arial" panose="020B0604020202020204" pitchFamily="34" charset="0"/>
              </a:rPr>
              <a:t>Donijet dječji proračun za 2019. godinu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r-HR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>
                <a:ea typeface="Calibri" panose="020F0502020204030204" pitchFamily="34" charset="0"/>
                <a:cs typeface="Arial" panose="020B0604020202020204" pitchFamily="34" charset="0"/>
              </a:rPr>
              <a:t>Redoviti sastanci župana s dječjim gradonačelnicima/ama i načelnicima/ama u </a:t>
            </a:r>
            <a:r>
              <a:rPr lang="hr-HR" sz="1800" dirty="0" err="1">
                <a:ea typeface="Calibri" panose="020F0502020204030204" pitchFamily="34" charset="0"/>
                <a:cs typeface="Arial" panose="020B0604020202020204" pitchFamily="34" charset="0"/>
              </a:rPr>
              <a:t>Bedekovčini</a:t>
            </a:r>
            <a:r>
              <a:rPr lang="hr-HR" sz="1800" dirty="0">
                <a:ea typeface="Calibri" panose="020F0502020204030204" pitchFamily="34" charset="0"/>
                <a:cs typeface="Arial" panose="020B0604020202020204" pitchFamily="34" charset="0"/>
              </a:rPr>
              <a:t>, Donjoj Stubici i Pregradi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800" dirty="0">
                <a:ea typeface="Calibri" panose="020F0502020204030204" pitchFamily="34" charset="0"/>
                <a:cs typeface="Arial" panose="020B0604020202020204" pitchFamily="34" charset="0"/>
              </a:rPr>
              <a:t>Edukacija stručnih radnika i roditelja te senzibilizacija javnosti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1600" dirty="0">
                <a:ea typeface="Calibri" panose="020F0502020204030204" pitchFamily="34" charset="0"/>
                <a:cs typeface="Arial" panose="020B0604020202020204" pitchFamily="34" charset="0"/>
              </a:rPr>
              <a:t>Participativni dječji proračun - 100.000,00 kn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110" y="2936865"/>
            <a:ext cx="4542937" cy="3668704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436916" y="2040771"/>
            <a:ext cx="8279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/>
              <a:t>OSTVARIVANJE DJEČJIH PRAVA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6408511"/>
            <a:ext cx="1549086" cy="11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341" y="1361318"/>
            <a:ext cx="9405256" cy="768933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1645" y="2280976"/>
            <a:ext cx="9133952" cy="4531806"/>
          </a:xfrm>
        </p:spPr>
        <p:txBody>
          <a:bodyPr/>
          <a:lstStyle/>
          <a:p>
            <a:pPr algn="l"/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Participativni Dječji proračun za 2020. godinu – prvi u RH</a:t>
            </a:r>
          </a:p>
          <a:p>
            <a:pPr algn="l"/>
            <a:endParaRPr lang="hr-HR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 dirty="0"/>
              <a:t>Javni poziv – 11. listopada do 25. studenoga 2019. godine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 dirty="0"/>
              <a:t>31 prijava – 9 ostvarilo potporu – ukupne vrijednosti 112.438 kn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 dirty="0"/>
              <a:t>projekti u vrijednosti od 7.000 – 15.000 kn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000" dirty="0"/>
              <a:t>dječji načelnici/</a:t>
            </a:r>
            <a:r>
              <a:rPr lang="hr-HR" sz="2000" dirty="0" err="1"/>
              <a:t>ce</a:t>
            </a:r>
            <a:r>
              <a:rPr lang="hr-HR" sz="2000" dirty="0"/>
              <a:t> i dječji gradonačelnici/</a:t>
            </a:r>
            <a:r>
              <a:rPr lang="hr-HR" sz="2000" dirty="0" err="1"/>
              <a:t>ce</a:t>
            </a:r>
            <a:r>
              <a:rPr lang="hr-HR" sz="2000" dirty="0"/>
              <a:t> vrednovali svaku prijavu i utvrdili listu projekata</a:t>
            </a:r>
          </a:p>
          <a:p>
            <a:pPr algn="l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4" y="6103118"/>
            <a:ext cx="1549086" cy="11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306" y="1591641"/>
            <a:ext cx="8500905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b="1" dirty="0"/>
              <a:t>Ukupna izdvajanja: </a:t>
            </a:r>
            <a:r>
              <a:rPr lang="hr-HR" sz="4100" b="1" dirty="0">
                <a:solidFill>
                  <a:srgbClr val="FF0000"/>
                </a:solidFill>
              </a:rPr>
              <a:t>40.497.475 kn</a:t>
            </a: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2800" dirty="0"/>
          </a:p>
          <a:p>
            <a:pPr indent="-457200">
              <a:buFont typeface="Arial" charset="0"/>
              <a:buChar char="•"/>
            </a:pPr>
            <a:r>
              <a:rPr lang="hr-HR" sz="2800" b="1" dirty="0"/>
              <a:t>   Zdravstvo                               33.690.880 kn</a:t>
            </a:r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pPr indent="-457200">
              <a:buFont typeface="Arial" charset="0"/>
              <a:buChar char="•"/>
            </a:pPr>
            <a:r>
              <a:rPr lang="hr-HR" sz="2800" b="1" dirty="0"/>
              <a:t>   Socijalna skrb 	     	            4.621.594 kn</a:t>
            </a:r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pPr indent="-457200">
              <a:buFont typeface="Arial" charset="0"/>
              <a:buChar char="•"/>
            </a:pPr>
            <a:r>
              <a:rPr lang="hr-HR" sz="2800" b="1" dirty="0"/>
              <a:t>   Udruge i mladi                          2.185.000 kn</a:t>
            </a:r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endParaRPr lang="hr-HR" sz="2400" b="1" dirty="0"/>
          </a:p>
          <a:p>
            <a:r>
              <a:rPr lang="hr-HR" sz="2400" dirty="0"/>
              <a:t>         </a:t>
            </a:r>
            <a:r>
              <a:rPr lang="hr-HR" sz="1400" dirty="0"/>
              <a:t>                </a:t>
            </a:r>
          </a:p>
          <a:p>
            <a:pPr marL="457200" indent="-457200"/>
            <a:r>
              <a:rPr lang="hr-HR" sz="2000" dirty="0"/>
              <a:t>                                                                              </a:t>
            </a:r>
            <a:endParaRPr lang="hr-HR" sz="2000" b="1" dirty="0"/>
          </a:p>
          <a:p>
            <a:pPr marL="457200" indent="-457200">
              <a:buFont typeface="Arial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580" y="1195755"/>
            <a:ext cx="8983227" cy="693335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1014" y="1889090"/>
            <a:ext cx="9667335" cy="5154805"/>
          </a:xfrm>
        </p:spPr>
        <p:txBody>
          <a:bodyPr/>
          <a:lstStyle/>
          <a:p>
            <a:pPr algn="l"/>
            <a:r>
              <a:rPr lang="hr-HR" sz="2800" dirty="0"/>
              <a:t>Izdvajanja – zdravstvo, socijalna skrb i udruge</a:t>
            </a:r>
          </a:p>
          <a:p>
            <a:pPr algn="l"/>
            <a:endParaRPr lang="hr-HR" sz="1400" dirty="0"/>
          </a:p>
          <a:p>
            <a:pPr algn="l"/>
            <a:r>
              <a:rPr lang="hr-HR" sz="1600" dirty="0"/>
              <a:t>-    Pomoći obiteljima i samcima    350.000 kn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Pronatalitetni dodatak              280.000 kn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Poklon paketi obiteljima za novorođeno dijete u OB Zabok   34.525 kn 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Rana intervencija 	              269.094 kn</a:t>
            </a:r>
          </a:p>
          <a:p>
            <a:pPr algn="l"/>
            <a:r>
              <a:rPr lang="hr-HR" sz="1600" dirty="0"/>
              <a:t>        -  Centar za odgoj i obrazovanje Krapinske Toplice  139.819 kn</a:t>
            </a:r>
          </a:p>
          <a:p>
            <a:pPr algn="l"/>
            <a:r>
              <a:rPr lang="hr-HR" sz="1600" dirty="0"/>
              <a:t>            (osiguranje troškova stručnog radnika u predškolskoj skupini)</a:t>
            </a:r>
          </a:p>
          <a:p>
            <a:pPr algn="l"/>
            <a:r>
              <a:rPr lang="hr-HR" sz="1600" dirty="0"/>
              <a:t>        -   Centar za odgoj i obrazovanje Krapinske – uređenje prostora za RI             94.275 kn </a:t>
            </a:r>
          </a:p>
          <a:p>
            <a:pPr algn="l"/>
            <a:r>
              <a:rPr lang="hr-HR" sz="1600" dirty="0"/>
              <a:t>        -   Uređaj za </a:t>
            </a:r>
            <a:r>
              <a:rPr lang="hr-HR" sz="1600" dirty="0" err="1"/>
              <a:t>magnetoterapiju</a:t>
            </a:r>
            <a:r>
              <a:rPr lang="hr-HR" sz="1600" dirty="0"/>
              <a:t> i uređaj za funkcionalnu elektrostimulaciju za potrebe kabineta </a:t>
            </a:r>
          </a:p>
          <a:p>
            <a:pPr algn="l"/>
            <a:r>
              <a:rPr lang="hr-HR" sz="1600" dirty="0"/>
              <a:t>            elektroterapije na Odjelu za rehabilitaciju djece SBMR Krapinske Toplice    35.000 kn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CTG uređaj s bežičnim sondama Wireless za potrebe rodilišta (OB Zabok) 35.956 kn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Sufinanciranje troškova prijevoza  Produženi stručni postupak  9.036 kn   </a:t>
            </a:r>
          </a:p>
          <a:p>
            <a:pPr marL="285750" indent="-285750" algn="l">
              <a:buFontTx/>
              <a:buChar char="-"/>
            </a:pPr>
            <a:r>
              <a:rPr lang="hr-HR" sz="1600" dirty="0"/>
              <a:t>tiskanje informativnih letaka (DZ KZŽ) 	10.000 kn  </a:t>
            </a:r>
          </a:p>
          <a:p>
            <a:pPr algn="l"/>
            <a:r>
              <a:rPr lang="hr-HR" sz="1600" dirty="0"/>
              <a:t>      „Dojenje – najbolji izbor za prehranu djeteta”, „Upute za prehranu zdrave dojenčadi i jednostavni </a:t>
            </a:r>
          </a:p>
          <a:p>
            <a:pPr algn="l"/>
            <a:r>
              <a:rPr lang="hr-HR" sz="1600" dirty="0"/>
              <a:t>      recepti”, „Savjeta za tate”</a:t>
            </a:r>
          </a:p>
          <a:p>
            <a:pPr algn="just"/>
            <a:endParaRPr lang="hr-HR" sz="1400" dirty="0"/>
          </a:p>
          <a:p>
            <a:pPr algn="l"/>
            <a:endParaRPr lang="hr-HR" sz="1400" dirty="0"/>
          </a:p>
          <a:p>
            <a:pPr algn="l"/>
            <a:r>
              <a:rPr lang="hr-HR" sz="14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 algn="l">
              <a:buFontTx/>
              <a:buChar char="-"/>
            </a:pPr>
            <a:endParaRPr lang="hr-HR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63" y="6421070"/>
            <a:ext cx="1549086" cy="11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463" y="1205803"/>
            <a:ext cx="8861005" cy="854107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2463" y="2200589"/>
            <a:ext cx="9584486" cy="5006680"/>
          </a:xfrm>
        </p:spPr>
        <p:txBody>
          <a:bodyPr/>
          <a:lstStyle/>
          <a:p>
            <a:pPr algn="just"/>
            <a:r>
              <a:rPr lang="hr-H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za 2019. – Ukupno Dječji proračun:  106.010.000 kn</a:t>
            </a:r>
          </a:p>
          <a:p>
            <a:pPr algn="just"/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za 2020. – Ukupno Dječji proračun:  117.376.732 kn</a:t>
            </a:r>
          </a:p>
          <a:p>
            <a:pPr algn="just"/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Obrazovanje, kultura, šport   78.616.353 kn </a:t>
            </a: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Energetska obnova OŠ         34.645.000 kn</a:t>
            </a: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Promet                                          99.000 kn </a:t>
            </a: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Zdravstvo                                 3.056.379 kn </a:t>
            </a: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Socijalna skrb                             730.000 kn </a:t>
            </a:r>
          </a:p>
          <a:p>
            <a:pPr algn="just"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Udruge                                        230.000 kn</a:t>
            </a:r>
          </a:p>
          <a:p>
            <a:pPr algn="just"/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63" y="6045430"/>
            <a:ext cx="1549086" cy="11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10343"/>
            <a:ext cx="9318852" cy="685800"/>
          </a:xfrm>
        </p:spPr>
        <p:txBody>
          <a:bodyPr/>
          <a:lstStyle/>
          <a:p>
            <a:r>
              <a:rPr lang="hr-HR" sz="3200" dirty="0">
                <a:solidFill>
                  <a:srgbClr val="FF0000"/>
                </a:solidFill>
              </a:rPr>
              <a:t>Suradnja na projektima udruga mladih i za mlade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6956" y="1649187"/>
            <a:ext cx="9846129" cy="5545434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„Bez promila”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  - Mreža udruga Zagor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"Informiraj i kreiraj! 6.0”  -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Mreža udruga Zagor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„Budućnost počinje danas: jačanje znanja i vještina mladih za izgradnju održivih lokalnih zajednica” - </a:t>
            </a:r>
            <a:r>
              <a:rPr lang="hr-HR" sz="1800" dirty="0">
                <a:cs typeface="Calibri" panose="020F0502020204030204" pitchFamily="34" charset="0"/>
              </a:rPr>
              <a:t>Mreža udruga Zagor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Info centar za mlade „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NEOS” 3.0 -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Udruga mladih Feniks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No2 </a:t>
            </a:r>
            <a:r>
              <a:rPr lang="hr-HR" sz="1800" b="1" dirty="0">
                <a:cs typeface="Calibri" panose="020F0502020204030204" pitchFamily="34" charset="0"/>
              </a:rPr>
              <a:t>„Mogu reći NEĆU! Osnaživanje mladih da se suprotstave elektroničkom nasilju u partnerskim vezama mladih” - </a:t>
            </a:r>
            <a:r>
              <a:rPr lang="hr-HR" sz="1800" dirty="0">
                <a:cs typeface="Calibri" panose="020F0502020204030204" pitchFamily="34" charset="0"/>
              </a:rPr>
              <a:t>CESI</a:t>
            </a:r>
            <a:r>
              <a:rPr lang="hr-HR" sz="1800" b="1" dirty="0">
                <a:cs typeface="Calibri" panose="020F0502020204030204" pitchFamily="34" charset="0"/>
              </a:rPr>
              <a:t> </a:t>
            </a:r>
            <a:r>
              <a:rPr lang="hr-HR" sz="1800" dirty="0"/>
              <a:t>Centar za edukaciju, savjetovanje i istraživanje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b="1" dirty="0">
                <a:cs typeface="Calibri" panose="020F0502020204030204" pitchFamily="34" charset="0"/>
              </a:rPr>
              <a:t>Lokalni volonterski centar „</a:t>
            </a:r>
            <a:r>
              <a:rPr lang="hr-HR" sz="1800" b="1" dirty="0" err="1">
                <a:cs typeface="Calibri" panose="020F0502020204030204" pitchFamily="34" charset="0"/>
              </a:rPr>
              <a:t>Orkas</a:t>
            </a:r>
            <a:r>
              <a:rPr lang="hr-HR" sz="1800" b="1" dirty="0">
                <a:cs typeface="Calibri" panose="020F0502020204030204" pitchFamily="34" charset="0"/>
              </a:rPr>
              <a:t>” 5.0 -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Udruga mladih Feniks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ZEuZ</a:t>
            </a: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- Za mlade u Zagorju – djelujem i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  mijenjam” - </a:t>
            </a:r>
            <a:r>
              <a:rPr lang="hr-HR" sz="1800" dirty="0">
                <a:solidFill>
                  <a:srgbClr val="FF0000"/>
                </a:solidFill>
              </a:rPr>
              <a:t>Savjet mladih KZŽ</a:t>
            </a:r>
            <a:endParaRPr lang="hr-H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00" dirty="0"/>
              <a:t>EGL</a:t>
            </a:r>
            <a:r>
              <a:rPr lang="hr-HR" sz="1800" b="1" dirty="0"/>
              <a:t> - </a:t>
            </a:r>
            <a:r>
              <a:rPr lang="hr-HR" sz="1800" dirty="0"/>
              <a:t>„</a:t>
            </a:r>
            <a:r>
              <a:rPr lang="hr-HR" sz="1800" b="1" dirty="0"/>
              <a:t>Europe </a:t>
            </a:r>
            <a:r>
              <a:rPr lang="hr-HR" sz="1800" b="1" dirty="0" err="1"/>
              <a:t>Goes</a:t>
            </a:r>
            <a:r>
              <a:rPr lang="hr-HR" sz="1800" b="1" dirty="0"/>
              <a:t> </a:t>
            </a:r>
            <a:r>
              <a:rPr lang="hr-HR" sz="1800" b="1" dirty="0" err="1"/>
              <a:t>Local</a:t>
            </a:r>
            <a:r>
              <a:rPr lang="hr-HR" sz="1800" dirty="0"/>
              <a:t>” - </a:t>
            </a:r>
            <a:r>
              <a:rPr lang="hr-HR" sz="1800" dirty="0">
                <a:solidFill>
                  <a:srgbClr val="FF0000"/>
                </a:solidFill>
              </a:rPr>
              <a:t>Savjet mladih KZŽ</a:t>
            </a:r>
            <a:endParaRPr lang="hr-HR" sz="1800" b="1" dirty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dirty="0">
                <a:solidFill>
                  <a:srgbClr val="FF0000"/>
                </a:solidFill>
                <a:ea typeface="+mj-ea"/>
                <a:cs typeface="+mj-cs"/>
              </a:rPr>
              <a:t>Suradnja na ostalim projektima </a:t>
            </a:r>
            <a:endParaRPr lang="hr-H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1800" b="1" dirty="0">
                <a:cs typeface="Calibri" panose="020F0502020204030204" pitchFamily="34" charset="0"/>
              </a:rPr>
              <a:t>SPERO</a:t>
            </a:r>
            <a:r>
              <a:rPr lang="hr-HR" sz="1800" dirty="0">
                <a:cs typeface="Calibri" panose="020F0502020204030204" pitchFamily="34" charset="0"/>
              </a:rPr>
              <a:t> – Društvo </a:t>
            </a:r>
            <a:r>
              <a:rPr lang="hr-HR" sz="1800" dirty="0" err="1">
                <a:cs typeface="Calibri" panose="020F0502020204030204" pitchFamily="34" charset="0"/>
              </a:rPr>
              <a:t>multiple</a:t>
            </a:r>
            <a:r>
              <a:rPr lang="hr-HR" sz="1800" dirty="0">
                <a:cs typeface="Calibri" panose="020F0502020204030204" pitchFamily="34" charset="0"/>
              </a:rPr>
              <a:t> skleroze KZŽ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1800" b="1" dirty="0">
                <a:cs typeface="Calibri" panose="020F0502020204030204" pitchFamily="34" charset="0"/>
              </a:rPr>
              <a:t>Edukacijom do zdravlja zubi </a:t>
            </a:r>
            <a:r>
              <a:rPr lang="hr-HR" sz="1800" dirty="0">
                <a:cs typeface="Calibri" panose="020F0502020204030204" pitchFamily="34" charset="0"/>
              </a:rPr>
              <a:t>– Udruga za zaštitu zdravlja zubi, Zagreb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b="1" dirty="0">
                <a:cs typeface="Calibri" panose="020F0502020204030204" pitchFamily="34" charset="0"/>
              </a:rPr>
              <a:t>Razvoj aktivnog starenja u Zagorju </a:t>
            </a:r>
            <a:r>
              <a:rPr lang="hr-HR" sz="1800" dirty="0">
                <a:cs typeface="Calibri" panose="020F0502020204030204" pitchFamily="34" charset="0"/>
              </a:rPr>
              <a:t>– HCK Gradsko društvo CK Krapina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1971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28" y="1231035"/>
            <a:ext cx="8627904" cy="1632681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499" y="2248281"/>
            <a:ext cx="952366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    UKUPNO 34.008.840 kn</a:t>
            </a:r>
            <a:endParaRPr lang="hr-HR" sz="2400" b="1" dirty="0"/>
          </a:p>
          <a:p>
            <a:r>
              <a:rPr lang="hr-HR" sz="2400" b="1" dirty="0"/>
              <a:t>                     		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 Zdravstvo          </a:t>
            </a:r>
            <a:r>
              <a:rPr lang="hr-HR" sz="2400" b="1" dirty="0">
                <a:solidFill>
                  <a:srgbClr val="FF0000"/>
                </a:solidFill>
              </a:rPr>
              <a:t>24.621.840 kn</a:t>
            </a:r>
            <a:r>
              <a:rPr lang="hr-HR" sz="2400" b="1" dirty="0"/>
              <a:t> </a:t>
            </a:r>
          </a:p>
          <a:p>
            <a:r>
              <a:rPr lang="hr-HR" sz="1800" b="1" dirty="0"/>
              <a:t>        - decentralizirana sredstva                                                  1 8.974.840 kn </a:t>
            </a:r>
          </a:p>
          <a:p>
            <a:r>
              <a:rPr lang="hr-HR" sz="1800" b="1" dirty="0"/>
              <a:t>        -  vlastita sredstva                                                                   4.871.000 kn</a:t>
            </a:r>
          </a:p>
          <a:p>
            <a:r>
              <a:rPr lang="hr-HR" sz="1600" b="1" dirty="0"/>
              <a:t>         -  kapitalni projekti                                                                                   776.000 kn </a:t>
            </a:r>
          </a:p>
          <a:p>
            <a:endParaRPr lang="hr-H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  Socijalna skrb     </a:t>
            </a:r>
            <a:r>
              <a:rPr lang="hr-HR" sz="2400" b="1" dirty="0">
                <a:solidFill>
                  <a:srgbClr val="FF0000"/>
                </a:solidFill>
              </a:rPr>
              <a:t>5.187.000 kn</a:t>
            </a:r>
          </a:p>
          <a:p>
            <a:r>
              <a:rPr lang="hr-HR" sz="1800" dirty="0"/>
              <a:t>        </a:t>
            </a:r>
            <a:r>
              <a:rPr lang="hr-HR" sz="2400" dirty="0"/>
              <a:t>- </a:t>
            </a:r>
            <a:r>
              <a:rPr lang="hr-HR" sz="1800" b="1" dirty="0"/>
              <a:t>decentralizirana sredstva                                                    3.177.000 kn </a:t>
            </a:r>
          </a:p>
          <a:p>
            <a:r>
              <a:rPr lang="hr-HR" sz="1800" b="1" dirty="0"/>
              <a:t>        -  vlastita sredstva                                                                   2.010.000 kn</a:t>
            </a:r>
          </a:p>
          <a:p>
            <a:endParaRPr lang="hr-HR" sz="1800" dirty="0"/>
          </a:p>
          <a:p>
            <a:endParaRPr lang="hr-H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 Udruge i mladi     </a:t>
            </a:r>
            <a:r>
              <a:rPr lang="hr-HR" sz="2400" b="1" dirty="0">
                <a:solidFill>
                  <a:srgbClr val="FF0000"/>
                </a:solidFill>
              </a:rPr>
              <a:t>2.200.000 kn </a:t>
            </a:r>
          </a:p>
          <a:p>
            <a:r>
              <a:rPr lang="hr-HR" sz="1800" b="1" dirty="0"/>
              <a:t>        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indent="-457200"/>
            <a:r>
              <a:rPr lang="hr-HR" sz="18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6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304800"/>
            <a:ext cx="9405938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dirty="0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 Hvala na pozornosti 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                   ugodan dan!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307" y="1591641"/>
            <a:ext cx="944545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b="1" dirty="0"/>
              <a:t>Izdvajanja po područjima:</a:t>
            </a:r>
          </a:p>
          <a:p>
            <a:r>
              <a:rPr lang="hr-HR" sz="1400" dirty="0"/>
              <a:t>DEC + VLASTITA SREDSTVA + OSTALI IZVORI</a:t>
            </a:r>
          </a:p>
          <a:p>
            <a:endParaRPr lang="hr-HR" sz="2800" dirty="0"/>
          </a:p>
          <a:p>
            <a:r>
              <a:rPr lang="hr-HR" sz="2800" b="1" dirty="0" smtClean="0">
                <a:solidFill>
                  <a:srgbClr val="FF0000"/>
                </a:solidFill>
              </a:rPr>
              <a:t>        </a:t>
            </a:r>
            <a:r>
              <a:rPr lang="hr-HR" b="1" dirty="0" smtClean="0">
                <a:solidFill>
                  <a:srgbClr val="FF0000"/>
                </a:solidFill>
              </a:rPr>
              <a:t>Zdravstvo                              33.690.880 </a:t>
            </a:r>
            <a:r>
              <a:rPr lang="hr-HR" b="1" dirty="0">
                <a:solidFill>
                  <a:srgbClr val="FF0000"/>
                </a:solidFill>
              </a:rPr>
              <a:t>kn </a:t>
            </a:r>
          </a:p>
          <a:p>
            <a:endParaRPr lang="hr-HR" sz="2400" b="1" dirty="0"/>
          </a:p>
          <a:p>
            <a:r>
              <a:rPr lang="hr-HR" sz="2800" dirty="0"/>
              <a:t>         - decentralizirana sredstva              18.422.175 kn</a:t>
            </a:r>
          </a:p>
          <a:p>
            <a:endParaRPr lang="hr-HR" sz="2800" dirty="0"/>
          </a:p>
          <a:p>
            <a:r>
              <a:rPr lang="hr-HR" sz="2800" dirty="0"/>
              <a:t>         - vlastita sredstva                               8.143.205 kn</a:t>
            </a:r>
          </a:p>
          <a:p>
            <a:endParaRPr lang="hr-HR" sz="2800" dirty="0"/>
          </a:p>
          <a:p>
            <a:r>
              <a:rPr lang="hr-HR" sz="2800" dirty="0"/>
              <a:t>         - ostali izvori                                       7.125.500 kn</a:t>
            </a:r>
          </a:p>
          <a:p>
            <a:r>
              <a:rPr lang="hr-HR" sz="1400" dirty="0"/>
              <a:t>                </a:t>
            </a:r>
          </a:p>
          <a:p>
            <a:pPr marL="457200" indent="-457200"/>
            <a:r>
              <a:rPr lang="hr-HR" sz="2000" dirty="0"/>
              <a:t>                                                                              </a:t>
            </a:r>
            <a:endParaRPr lang="hr-HR" sz="2000" b="1" dirty="0"/>
          </a:p>
          <a:p>
            <a:pPr marL="457200" indent="-457200">
              <a:buFont typeface="Arial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3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159329"/>
            <a:ext cx="8627904" cy="1463291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33.690.880 kn</a:t>
            </a:r>
            <a:r>
              <a:rPr lang="hr-HR" b="1" dirty="0">
                <a:solidFill>
                  <a:schemeClr val="tx1"/>
                </a:solidFill>
              </a:rPr>
              <a:t/>
            </a:r>
            <a:br>
              <a:rPr lang="hr-HR" b="1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*</a:t>
            </a:r>
            <a:r>
              <a:rPr lang="hr-HR" sz="3200" u="sng" dirty="0" err="1">
                <a:solidFill>
                  <a:schemeClr val="tx1"/>
                </a:solidFill>
              </a:rPr>
              <a:t>dec</a:t>
            </a:r>
            <a:r>
              <a:rPr lang="hr-HR" sz="3200" u="sng" dirty="0">
                <a:solidFill>
                  <a:schemeClr val="tx1"/>
                </a:solidFill>
              </a:rPr>
              <a:t>. sredstva 18.422.175 kn</a:t>
            </a: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1800" u="sng" dirty="0">
                <a:solidFill>
                  <a:schemeClr val="tx1"/>
                </a:solidFill>
              </a:rPr>
              <a:t/>
            </a:r>
            <a:br>
              <a:rPr lang="hr-HR" sz="1800" u="sng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* </a:t>
            </a:r>
            <a:r>
              <a:rPr lang="hr-HR" sz="1800" b="1" dirty="0">
                <a:solidFill>
                  <a:schemeClr val="tx1"/>
                </a:solidFill>
              </a:rPr>
              <a:t>OB Zabok - 10.311.000 kn</a:t>
            </a:r>
            <a:br>
              <a:rPr lang="hr-HR" sz="1800" b="1" dirty="0">
                <a:solidFill>
                  <a:schemeClr val="tx1"/>
                </a:solidFill>
              </a:rPr>
            </a:br>
            <a:r>
              <a:rPr lang="hr-HR" sz="1800" b="1" dirty="0">
                <a:solidFill>
                  <a:schemeClr val="tx1"/>
                </a:solidFill>
              </a:rPr>
              <a:t>- </a:t>
            </a:r>
            <a:r>
              <a:rPr lang="hr-HR" sz="1800" dirty="0">
                <a:solidFill>
                  <a:schemeClr val="tx1"/>
                </a:solidFill>
              </a:rPr>
              <a:t>medicinska oprema 1,894.860 kn (digitalni RTG uređaj, UZV uređaj, operativni 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 mikroskop za oftalmologiju, kamera s optikom za </a:t>
            </a:r>
            <a:r>
              <a:rPr lang="hr-HR" sz="1800" dirty="0" err="1">
                <a:solidFill>
                  <a:schemeClr val="tx1"/>
                </a:solidFill>
              </a:rPr>
              <a:t>laparaskopske</a:t>
            </a:r>
            <a:r>
              <a:rPr lang="hr-HR" sz="1800" dirty="0">
                <a:solidFill>
                  <a:schemeClr val="tx1"/>
                </a:solidFill>
              </a:rPr>
              <a:t> operacije,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 motorizirani </a:t>
            </a:r>
            <a:r>
              <a:rPr lang="hr-HR" sz="1800" dirty="0" err="1">
                <a:solidFill>
                  <a:schemeClr val="tx1"/>
                </a:solidFill>
              </a:rPr>
              <a:t>mikrotom</a:t>
            </a:r>
            <a:r>
              <a:rPr lang="hr-HR" sz="1800" dirty="0">
                <a:solidFill>
                  <a:schemeClr val="tx1"/>
                </a:solidFill>
              </a:rPr>
              <a:t>)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kredit  5.536.000 kn                    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/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* * </a:t>
            </a:r>
            <a:r>
              <a:rPr lang="hr-HR" sz="1800" b="1" dirty="0">
                <a:solidFill>
                  <a:schemeClr val="tx1"/>
                </a:solidFill>
              </a:rPr>
              <a:t>DZ KZŽ - 875.000 kn </a:t>
            </a:r>
            <a:br>
              <a:rPr lang="hr-HR" sz="1800" b="1" dirty="0">
                <a:solidFill>
                  <a:schemeClr val="tx1"/>
                </a:solidFill>
              </a:rPr>
            </a:br>
            <a:r>
              <a:rPr lang="hr-HR" sz="1800" b="1" dirty="0">
                <a:solidFill>
                  <a:schemeClr val="tx1"/>
                </a:solidFill>
              </a:rPr>
              <a:t>- </a:t>
            </a:r>
            <a:r>
              <a:rPr lang="hr-HR" sz="1800" dirty="0">
                <a:solidFill>
                  <a:schemeClr val="tx1"/>
                </a:solidFill>
              </a:rPr>
              <a:t>sanitetska vozila i održavanje (sanitetsko vozilo i vozilo za mobilni palijativni tim)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/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* * * </a:t>
            </a:r>
            <a:r>
              <a:rPr lang="hr-HR" sz="1800" b="1" dirty="0">
                <a:solidFill>
                  <a:schemeClr val="tx1"/>
                </a:solidFill>
              </a:rPr>
              <a:t>SBMR KT – 2.934.195 kn</a:t>
            </a:r>
            <a:r>
              <a:rPr lang="hr-HR" sz="1800" dirty="0">
                <a:solidFill>
                  <a:schemeClr val="tx1"/>
                </a:solidFill>
              </a:rPr>
              <a:t/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medicinska oprema   1.163.940 kn  (kardiovaskularni ultrazvuk, defibrilator)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kredit                          1.071.138 kn (nabava višeslojnog CT uređaja i digitalnog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hr-HR" sz="1800" dirty="0" err="1">
                <a:solidFill>
                  <a:schemeClr val="tx1"/>
                </a:solidFill>
              </a:rPr>
              <a:t>mamogfskog</a:t>
            </a:r>
            <a:r>
              <a:rPr lang="hr-HR" sz="1800" dirty="0">
                <a:solidFill>
                  <a:schemeClr val="tx1"/>
                </a:solidFill>
              </a:rPr>
              <a:t> uređaja)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računalna oprema i računalni programi    699.116 kn </a:t>
            </a:r>
            <a:r>
              <a:rPr lang="hr-HR" sz="1600" dirty="0">
                <a:solidFill>
                  <a:schemeClr val="tx1"/>
                </a:solidFill>
              </a:rPr>
              <a:t/>
            </a:r>
            <a:br>
              <a:rPr lang="hr-HR" sz="1600" dirty="0">
                <a:solidFill>
                  <a:schemeClr val="tx1"/>
                </a:solidFill>
              </a:rPr>
            </a:br>
            <a:r>
              <a:rPr lang="hr-HR" sz="1600" dirty="0">
                <a:solidFill>
                  <a:schemeClr val="tx1"/>
                </a:solidFill>
              </a:rPr>
              <a:t/>
            </a:r>
            <a:br>
              <a:rPr lang="hr-HR" sz="1600" dirty="0">
                <a:solidFill>
                  <a:schemeClr val="tx1"/>
                </a:solidFill>
              </a:rPr>
            </a:br>
            <a:r>
              <a:rPr lang="hr-HR" sz="1200" dirty="0">
                <a:solidFill>
                  <a:schemeClr val="tx1"/>
                </a:solidFill>
              </a:rPr>
              <a:t/>
            </a:r>
            <a:br>
              <a:rPr lang="hr-HR" sz="1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5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2563" y="1191987"/>
            <a:ext cx="8856627" cy="1502228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33.690.880 kn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4400" dirty="0">
                <a:solidFill>
                  <a:schemeClr val="tx1"/>
                </a:solidFill>
              </a:rPr>
              <a:t>*</a:t>
            </a:r>
            <a:r>
              <a:rPr lang="hr-HR" sz="3200" u="sng" dirty="0" err="1">
                <a:solidFill>
                  <a:schemeClr val="tx1"/>
                </a:solidFill>
              </a:rPr>
              <a:t>dec</a:t>
            </a:r>
            <a:r>
              <a:rPr lang="hr-HR" sz="3200" u="sng" dirty="0">
                <a:solidFill>
                  <a:schemeClr val="tx1"/>
                </a:solidFill>
              </a:rPr>
              <a:t>. sredstva 18.422.175 kn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2563" y="2694213"/>
            <a:ext cx="9493180" cy="4294415"/>
          </a:xfrm>
        </p:spPr>
        <p:txBody>
          <a:bodyPr/>
          <a:lstStyle/>
          <a:p>
            <a:pPr algn="l"/>
            <a:r>
              <a:rPr lang="hr-HR" sz="2000" dirty="0"/>
              <a:t>* * * </a:t>
            </a:r>
            <a:r>
              <a:rPr lang="hr-HR" sz="2000" b="1" dirty="0"/>
              <a:t>SBMR ST - 2.090.000 kn </a:t>
            </a:r>
            <a:br>
              <a:rPr lang="hr-HR" sz="2000" b="1" dirty="0"/>
            </a:br>
            <a:r>
              <a:rPr lang="hr-HR" sz="2000" dirty="0"/>
              <a:t>-</a:t>
            </a:r>
            <a:r>
              <a:rPr lang="hr-HR" sz="2000" b="1" dirty="0"/>
              <a:t> </a:t>
            </a:r>
            <a:r>
              <a:rPr lang="hr-HR" sz="2000" dirty="0"/>
              <a:t>medicinska oprema (</a:t>
            </a:r>
            <a:r>
              <a:rPr lang="hr-HR" sz="2000" dirty="0" err="1"/>
              <a:t>Kneippova</a:t>
            </a:r>
            <a:r>
              <a:rPr lang="hr-HR" sz="2000" dirty="0"/>
              <a:t> kada, kotao za </a:t>
            </a:r>
            <a:r>
              <a:rPr lang="hr-HR" sz="2000" dirty="0" err="1"/>
              <a:t>prafin</a:t>
            </a:r>
            <a:r>
              <a:rPr lang="hr-HR" sz="2000" dirty="0"/>
              <a:t>, terapijski stol) 176.764 kn </a:t>
            </a:r>
            <a:br>
              <a:rPr lang="hr-HR" sz="2000" dirty="0"/>
            </a:br>
            <a:r>
              <a:rPr lang="hr-HR" sz="2000" dirty="0"/>
              <a:t>- adaptacija prostora hidroterapije  612.500,00 kn </a:t>
            </a:r>
          </a:p>
          <a:p>
            <a:pPr algn="l"/>
            <a:r>
              <a:rPr lang="hr-HR" sz="2000" dirty="0"/>
              <a:t>    - kredit  1.161.726 kn</a:t>
            </a:r>
            <a:br>
              <a:rPr lang="hr-HR" sz="2000" dirty="0"/>
            </a:br>
            <a:endParaRPr lang="hr-HR" sz="2000" dirty="0"/>
          </a:p>
          <a:p>
            <a:pPr algn="l"/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* * * * * </a:t>
            </a:r>
            <a:r>
              <a:rPr lang="hr-HR" sz="2000" b="1" dirty="0"/>
              <a:t>ZZHM - 2.211.980 kn</a:t>
            </a:r>
            <a:br>
              <a:rPr lang="hr-HR" sz="2000" b="1" dirty="0"/>
            </a:br>
            <a:r>
              <a:rPr lang="hr-HR" sz="2000" dirty="0"/>
              <a:t>-</a:t>
            </a:r>
            <a:r>
              <a:rPr lang="hr-HR" sz="2000" b="1" dirty="0"/>
              <a:t> </a:t>
            </a:r>
            <a:r>
              <a:rPr lang="hr-HR" sz="2000" dirty="0"/>
              <a:t>medicinska oprema (defibrilator)               150.000 kn </a:t>
            </a:r>
            <a:br>
              <a:rPr lang="hr-HR" sz="2000" dirty="0"/>
            </a:br>
            <a:r>
              <a:rPr lang="hr-HR" sz="2000" dirty="0"/>
              <a:t>- 2 vozila HMP Donja Stubica i Krapina    1.198.750 kn </a:t>
            </a:r>
          </a:p>
          <a:p>
            <a:pPr algn="l"/>
            <a:r>
              <a:rPr lang="hr-HR" sz="2000" dirty="0"/>
              <a:t>     - sanacija prostora Ispostava Klanjec      401.008 kn 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5790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2"/>
            <a:ext cx="9700688" cy="1271350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33.690.880 kn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*</a:t>
            </a:r>
            <a:r>
              <a:rPr lang="hr-HR" sz="3200" u="sng" dirty="0">
                <a:solidFill>
                  <a:schemeClr val="tx1"/>
                </a:solidFill>
              </a:rPr>
              <a:t>vlastita sredstva </a:t>
            </a:r>
            <a:r>
              <a:rPr lang="hr-HR" sz="3200" u="sng" dirty="0"/>
              <a:t>8.143.205 kn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>
                <a:solidFill>
                  <a:schemeClr val="tx1"/>
                </a:solidFill>
              </a:rPr>
              <a:t>- timovi T1 HM – Klanjec  i Konjščina  2.500.000 kn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kredit OB Zabok                                 2.373.000 kn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ostalo </a:t>
            </a:r>
            <a:r>
              <a:rPr lang="hr-HR" sz="3200" dirty="0" smtClean="0">
                <a:solidFill>
                  <a:schemeClr val="tx1"/>
                </a:solidFill>
              </a:rPr>
              <a:t>(udio KZŽ </a:t>
            </a:r>
            <a:r>
              <a:rPr lang="hr-HR" sz="3200" dirty="0" smtClean="0">
                <a:solidFill>
                  <a:schemeClr val="tx1"/>
                </a:solidFill>
              </a:rPr>
              <a:t>u projektu DZ, </a:t>
            </a:r>
            <a:r>
              <a:rPr lang="hr-HR" sz="3200" dirty="0" err="1" smtClean="0">
                <a:solidFill>
                  <a:schemeClr val="tx1"/>
                </a:solidFill>
              </a:rPr>
              <a:t>proj</a:t>
            </a:r>
            <a:r>
              <a:rPr lang="hr-HR" sz="3200" dirty="0">
                <a:solidFill>
                  <a:schemeClr val="tx1"/>
                </a:solidFill>
              </a:rPr>
              <a:t>.-</a:t>
            </a:r>
            <a:r>
              <a:rPr lang="hr-HR" sz="3200" dirty="0" err="1">
                <a:solidFill>
                  <a:schemeClr val="tx1"/>
                </a:solidFill>
              </a:rPr>
              <a:t>teh</a:t>
            </a:r>
            <a:r>
              <a:rPr lang="hr-HR" sz="3200" dirty="0">
                <a:solidFill>
                  <a:schemeClr val="tx1"/>
                </a:solidFill>
              </a:rPr>
              <a:t>. dokumentacija SB KT, </a:t>
            </a:r>
            <a:r>
              <a:rPr lang="hr-HR" sz="3200" dirty="0" err="1" smtClean="0">
                <a:solidFill>
                  <a:schemeClr val="tx1"/>
                </a:solidFill>
              </a:rPr>
              <a:t>mrtvozorstvo</a:t>
            </a:r>
            <a:r>
              <a:rPr lang="hr-HR" sz="3200" dirty="0" smtClean="0">
                <a:solidFill>
                  <a:schemeClr val="tx1"/>
                </a:solidFill>
              </a:rPr>
              <a:t>, analiza vode, </a:t>
            </a:r>
            <a:r>
              <a:rPr lang="hr-HR" sz="3200" dirty="0" err="1" smtClean="0">
                <a:solidFill>
                  <a:schemeClr val="tx1"/>
                </a:solidFill>
              </a:rPr>
              <a:t>klaster</a:t>
            </a:r>
            <a:r>
              <a:rPr lang="hr-HR" sz="3200" dirty="0" smtClean="0">
                <a:solidFill>
                  <a:schemeClr val="tx1"/>
                </a:solidFill>
              </a:rPr>
              <a:t>…)</a:t>
            </a: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17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473" y="571500"/>
            <a:ext cx="9243717" cy="2041072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Zdravstvene ustanove KZŽ</a:t>
            </a:r>
            <a:r>
              <a:rPr lang="hr-HR" b="1" dirty="0"/>
              <a:t>  </a:t>
            </a:r>
            <a:br>
              <a:rPr lang="hr-HR" b="1" dirty="0"/>
            </a:br>
            <a:r>
              <a:rPr lang="hr-HR" sz="2800" u="sng" dirty="0">
                <a:solidFill>
                  <a:schemeClr val="tx1"/>
                </a:solidFill>
              </a:rPr>
              <a:t>* ulaganja iz vlastitih sredstava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6572" y="1662545"/>
            <a:ext cx="9682842" cy="5954281"/>
          </a:xfrm>
        </p:spPr>
        <p:txBody>
          <a:bodyPr/>
          <a:lstStyle/>
          <a:p>
            <a:pPr algn="l"/>
            <a:r>
              <a:rPr lang="hr-HR" sz="1600" dirty="0"/>
              <a:t>* DZ KZŽ – kupnja sanitetskih vozila i vozila za Mob. palijativni tim - 643.500 kn </a:t>
            </a:r>
          </a:p>
          <a:p>
            <a:pPr algn="l"/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** OB Zabok –  prva </a:t>
            </a:r>
            <a:r>
              <a:rPr lang="hr-HR" sz="1600" dirty="0" err="1"/>
              <a:t>fotonaponska</a:t>
            </a:r>
            <a:r>
              <a:rPr lang="hr-HR" sz="1600" dirty="0"/>
              <a:t> elektrana u zdravstvenom sustavu  </a:t>
            </a:r>
            <a:br>
              <a:rPr lang="hr-HR" sz="1600" dirty="0"/>
            </a:br>
            <a:r>
              <a:rPr lang="hr-HR" sz="1600" dirty="0"/>
              <a:t>    </a:t>
            </a:r>
            <a:br>
              <a:rPr lang="hr-HR" sz="1600" dirty="0"/>
            </a:br>
            <a:r>
              <a:rPr lang="hr-HR" sz="1600" dirty="0"/>
              <a:t>*** SBMR ST </a:t>
            </a:r>
            <a:br>
              <a:rPr lang="hr-HR" sz="1600" dirty="0"/>
            </a:br>
            <a:r>
              <a:rPr lang="hr-HR" sz="1600" dirty="0"/>
              <a:t>     – adaptacija prostora hidroterapije 920.000 kn</a:t>
            </a:r>
            <a:br>
              <a:rPr lang="hr-HR" sz="1600" dirty="0"/>
            </a:br>
            <a:r>
              <a:rPr lang="hr-HR" sz="1600" dirty="0"/>
              <a:t>     – adaptacija Dijanine kupelji i hidroterapije 1.156.980 kn</a:t>
            </a:r>
          </a:p>
          <a:p>
            <a:pPr lvl="0" algn="l"/>
            <a:r>
              <a:rPr lang="hr-HR" sz="1600" b="1" dirty="0">
                <a:solidFill>
                  <a:srgbClr val="000000"/>
                </a:solidFill>
              </a:rPr>
              <a:t>     </a:t>
            </a:r>
            <a:r>
              <a:rPr lang="hr-HR" sz="1600" dirty="0"/>
              <a:t>– </a:t>
            </a:r>
            <a:r>
              <a:rPr lang="hr-HR" sz="1600" b="1" dirty="0">
                <a:solidFill>
                  <a:srgbClr val="000000"/>
                </a:solidFill>
              </a:rPr>
              <a:t>TEMOS certifikat  </a:t>
            </a:r>
            <a:r>
              <a:rPr lang="hr-HR" sz="1600" dirty="0">
                <a:solidFill>
                  <a:srgbClr val="000000"/>
                </a:solidFill>
              </a:rPr>
              <a:t>izvrsnosti u fizikalnoj medicini i rehabilitacije (svibanj 2018. godine) i </a:t>
            </a:r>
            <a:r>
              <a:rPr lang="hr-HR" sz="1600" b="1" dirty="0">
                <a:solidFill>
                  <a:srgbClr val="000000"/>
                </a:solidFill>
              </a:rPr>
              <a:t>TEMOS       </a:t>
            </a:r>
          </a:p>
          <a:p>
            <a:pPr lvl="0" algn="l"/>
            <a:r>
              <a:rPr lang="hr-HR" sz="1600" b="1" dirty="0">
                <a:solidFill>
                  <a:srgbClr val="000000"/>
                </a:solidFill>
              </a:rPr>
              <a:t>        certifikat </a:t>
            </a:r>
            <a:r>
              <a:rPr lang="hr-HR" sz="1600" b="1" dirty="0" err="1">
                <a:solidFill>
                  <a:srgbClr val="000000"/>
                </a:solidFill>
              </a:rPr>
              <a:t>Diplomatic</a:t>
            </a:r>
            <a:r>
              <a:rPr lang="hr-HR" sz="1600" b="1" dirty="0">
                <a:solidFill>
                  <a:srgbClr val="000000"/>
                </a:solidFill>
              </a:rPr>
              <a:t> Council </a:t>
            </a:r>
            <a:r>
              <a:rPr lang="hr-HR" sz="1600" b="1" dirty="0" err="1">
                <a:solidFill>
                  <a:srgbClr val="000000"/>
                </a:solidFill>
              </a:rPr>
              <a:t>the</a:t>
            </a:r>
            <a:r>
              <a:rPr lang="hr-HR" sz="1600" b="1" dirty="0">
                <a:solidFill>
                  <a:srgbClr val="000000"/>
                </a:solidFill>
              </a:rPr>
              <a:t> Global </a:t>
            </a:r>
            <a:r>
              <a:rPr lang="hr-HR" sz="1600" b="1" dirty="0" err="1">
                <a:solidFill>
                  <a:srgbClr val="000000"/>
                </a:solidFill>
              </a:rPr>
              <a:t>Think</a:t>
            </a:r>
            <a:r>
              <a:rPr lang="hr-HR" sz="1600" b="1" dirty="0">
                <a:solidFill>
                  <a:srgbClr val="000000"/>
                </a:solidFill>
              </a:rPr>
              <a:t> </a:t>
            </a:r>
            <a:r>
              <a:rPr lang="hr-HR" sz="1600" b="1" dirty="0" err="1">
                <a:solidFill>
                  <a:srgbClr val="000000"/>
                </a:solidFill>
              </a:rPr>
              <a:t>Thank</a:t>
            </a:r>
            <a:r>
              <a:rPr lang="hr-HR" sz="1600" dirty="0">
                <a:solidFill>
                  <a:srgbClr val="000000"/>
                </a:solidFill>
              </a:rPr>
              <a:t> kojim SBMR ST postaje preporučena   </a:t>
            </a:r>
          </a:p>
          <a:p>
            <a:pPr lvl="0" algn="l"/>
            <a:r>
              <a:rPr lang="hr-HR" sz="1600" dirty="0">
                <a:solidFill>
                  <a:srgbClr val="000000"/>
                </a:solidFill>
              </a:rPr>
              <a:t>        bolnica za članove Diplomatskog  </a:t>
            </a:r>
            <a:r>
              <a:rPr lang="hr-HR" sz="1600" dirty="0" smtClean="0">
                <a:solidFill>
                  <a:srgbClr val="000000"/>
                </a:solidFill>
              </a:rPr>
              <a:t>vijeća</a:t>
            </a:r>
          </a:p>
          <a:p>
            <a:pPr lvl="0" algn="l"/>
            <a:endParaRPr lang="hr-HR" sz="1600" dirty="0" smtClean="0">
              <a:solidFill>
                <a:srgbClr val="000000"/>
              </a:solidFill>
            </a:endParaRPr>
          </a:p>
          <a:p>
            <a:pPr lvl="0" algn="l"/>
            <a:r>
              <a:rPr lang="hr-HR" sz="1600" dirty="0" smtClean="0"/>
              <a:t>***</a:t>
            </a:r>
            <a:r>
              <a:rPr lang="hr-HR" sz="1600" dirty="0"/>
              <a:t>*</a:t>
            </a:r>
            <a:r>
              <a:rPr lang="hr-HR" sz="1600" dirty="0" smtClean="0"/>
              <a:t> </a:t>
            </a:r>
            <a:r>
              <a:rPr lang="hr-HR" sz="1600" dirty="0"/>
              <a:t>SBMR </a:t>
            </a:r>
            <a:r>
              <a:rPr lang="hr-HR" sz="1600" dirty="0" smtClean="0"/>
              <a:t>KT</a:t>
            </a:r>
          </a:p>
          <a:p>
            <a:pPr lvl="0" algn="l"/>
            <a:r>
              <a:rPr lang="hr-HR" sz="1600" dirty="0"/>
              <a:t> </a:t>
            </a:r>
            <a:r>
              <a:rPr lang="hr-HR" sz="1600" dirty="0" smtClean="0"/>
              <a:t>   - ulaganja u uređenje prostora, opremu i inf. Programe – 2.000.000 kn</a:t>
            </a:r>
          </a:p>
          <a:p>
            <a:pPr lvl="0" algn="l"/>
            <a:endParaRPr lang="hr-HR" sz="1600" dirty="0"/>
          </a:p>
          <a:p>
            <a:pPr algn="l"/>
            <a:r>
              <a:rPr lang="hr-HR" sz="1600" dirty="0"/>
              <a:t>***** </a:t>
            </a:r>
            <a:r>
              <a:rPr lang="hr-HR" sz="1600" dirty="0"/>
              <a:t>ZZHM KZŽ </a:t>
            </a:r>
          </a:p>
          <a:p>
            <a:pPr algn="l"/>
            <a:r>
              <a:rPr lang="hr-HR" sz="1600" dirty="0"/>
              <a:t>    – uređenje prostora u Ispostavi Klanjec – 100.000 kn</a:t>
            </a:r>
          </a:p>
          <a:p>
            <a:pPr algn="l"/>
            <a:endParaRPr lang="hr-HR" sz="1600" dirty="0"/>
          </a:p>
          <a:p>
            <a:pPr algn="l"/>
            <a:r>
              <a:rPr lang="hr-HR" sz="1600" dirty="0"/>
              <a:t>****** </a:t>
            </a:r>
            <a:r>
              <a:rPr lang="hr-HR" sz="1600" dirty="0"/>
              <a:t>Ljekarna KZŽ </a:t>
            </a:r>
          </a:p>
          <a:p>
            <a:pPr algn="l"/>
            <a:r>
              <a:rPr lang="hr-HR" sz="1600" dirty="0"/>
              <a:t>   –  uređenje prostora Ljekarničke jedinice u </a:t>
            </a:r>
            <a:r>
              <a:rPr lang="hr-HR" sz="1600" dirty="0" err="1" smtClean="0"/>
              <a:t>Desiniću</a:t>
            </a:r>
            <a:r>
              <a:rPr lang="hr-HR" sz="1600" dirty="0" smtClean="0"/>
              <a:t> – u tijeku – 700.000 kn</a:t>
            </a:r>
            <a:endParaRPr lang="hr-HR" sz="1600" dirty="0" smtClean="0"/>
          </a:p>
          <a:p>
            <a:pPr algn="l"/>
            <a:endParaRPr lang="hr-HR" sz="1600" dirty="0"/>
          </a:p>
          <a:p>
            <a:pPr algn="l"/>
            <a:r>
              <a:rPr lang="hr-HR" sz="1600" dirty="0"/>
              <a:t>******* </a:t>
            </a:r>
            <a:r>
              <a:rPr lang="hr-HR" sz="1600" dirty="0" smtClean="0"/>
              <a:t>ZZJZ KZŽ – brojni preventivni programi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6757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6653" y="1208314"/>
            <a:ext cx="8627904" cy="1159329"/>
          </a:xfrm>
        </p:spPr>
        <p:txBody>
          <a:bodyPr/>
          <a:lstStyle/>
          <a:p>
            <a:r>
              <a:rPr lang="hr-HR" b="1" dirty="0"/>
              <a:t>Specijalizacije u zdravstvenim ustanovama 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1200" b="1" dirty="0"/>
              <a:t>   </a:t>
            </a:r>
            <a:br>
              <a:rPr lang="hr-HR" sz="1200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6653" y="2890833"/>
            <a:ext cx="7105333" cy="3130730"/>
          </a:xfrm>
        </p:spPr>
        <p:txBody>
          <a:bodyPr/>
          <a:lstStyle/>
          <a:p>
            <a:pPr algn="l"/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2807"/>
              </p:ext>
            </p:extLst>
          </p:nvPr>
        </p:nvGraphicFramePr>
        <p:xfrm>
          <a:off x="522514" y="2547257"/>
          <a:ext cx="9241971" cy="4865918"/>
        </p:xfrm>
        <a:graphic>
          <a:graphicData uri="http://schemas.openxmlformats.org/drawingml/2006/table">
            <a:tbl>
              <a:tblPr firstRow="1" firstCol="1" bandRow="1"/>
              <a:tblGrid>
                <a:gridCol w="4415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43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2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23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ZDRAVSTVENA USTANOVA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SPECIJALIZACIJI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SPECIJALIZACIJE- NATJEČAJ U POSTUPKU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 ZDRAVLJA KZŽ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LJEKARNA KZŽ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OPĆA BOLNICA ZABOK I BHV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SBMR KRAPINSKE TOPLICE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SBMR STUBIČKE TOPLICE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ZAVOD ZA HITNU MEDICINU KZŽ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ZAVOD ZA JAVNO ZDRAVSTVO KZŽ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8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208" y="120581"/>
            <a:ext cx="9756949" cy="2461846"/>
          </a:xfrm>
        </p:spPr>
        <p:txBody>
          <a:bodyPr/>
          <a:lstStyle/>
          <a:p>
            <a:r>
              <a:rPr lang="hr-HR" sz="3200" b="1" dirty="0">
                <a:solidFill>
                  <a:srgbClr val="FF0000"/>
                </a:solidFill>
              </a:rPr>
              <a:t/>
            </a:r>
            <a:br>
              <a:rPr lang="hr-HR" sz="3200" b="1" dirty="0">
                <a:solidFill>
                  <a:srgbClr val="FF0000"/>
                </a:solidFill>
              </a:rPr>
            </a:br>
            <a:r>
              <a:rPr lang="hr-HR" sz="3200" b="1" dirty="0">
                <a:solidFill>
                  <a:srgbClr val="FF0000"/>
                </a:solidFill>
              </a:rPr>
              <a:t>Zdravstvo – projekti</a:t>
            </a:r>
            <a:r>
              <a:rPr lang="hr-HR" sz="3200" dirty="0">
                <a:solidFill>
                  <a:schemeClr val="tx1"/>
                </a:solidFill>
              </a:rPr>
              <a:t/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** DZ KZŽ – </a:t>
            </a:r>
            <a:r>
              <a:rPr lang="hr-HR" sz="3200" dirty="0">
                <a:solidFill>
                  <a:srgbClr val="0070C0"/>
                </a:solidFill>
              </a:rPr>
              <a:t>„Poboljšanje pristupa primarnoj </a:t>
            </a:r>
            <a:br>
              <a:rPr lang="hr-HR" sz="3200" dirty="0">
                <a:solidFill>
                  <a:srgbClr val="0070C0"/>
                </a:solidFill>
              </a:rPr>
            </a:br>
            <a:r>
              <a:rPr lang="hr-HR" sz="3200" dirty="0">
                <a:solidFill>
                  <a:srgbClr val="0070C0"/>
                </a:solidFill>
              </a:rPr>
              <a:t>                     zdravstvenoj zaštiti”</a:t>
            </a:r>
            <a:br>
              <a:rPr lang="hr-HR" sz="32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chemeClr val="tx1"/>
                </a:solidFill>
              </a:rPr>
              <a:t>9.446.696 kn - 6.900.245 bespovratnih + 2.546.451 vlastitih sredstava</a:t>
            </a:r>
            <a:endParaRPr lang="hr-HR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1286" y="3496826"/>
            <a:ext cx="8794695" cy="285373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4" y="2582427"/>
            <a:ext cx="2896315" cy="36877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82428"/>
            <a:ext cx="3366197" cy="36877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98" y="2582428"/>
            <a:ext cx="2532183" cy="368774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17261" y="6350558"/>
            <a:ext cx="924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* medicinska oprema: 4 nove usluge: pedijatrijski i ginekološki UZV, spirometrija, </a:t>
            </a:r>
            <a:r>
              <a:rPr lang="hr-HR" sz="2400" dirty="0" err="1"/>
              <a:t>kolposkopija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31397920"/>
      </p:ext>
    </p:extLst>
  </p:cSld>
  <p:clrMapOvr>
    <a:masterClrMapping/>
  </p:clrMapOvr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3953</TotalTime>
  <Words>1598</Words>
  <Application>Microsoft Office PowerPoint</Application>
  <PresentationFormat>Prilagođeno</PresentationFormat>
  <Paragraphs>350</Paragraphs>
  <Slides>24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KZZ Powerpoint predložak</vt:lpstr>
      <vt:lpstr> Zdravstvo, socijalna politika, branitelji, civilno društvo i mladi  - realizirano u 2019. godini -                        Krapinske Toplice, 30. siječnja 2020.</vt:lpstr>
      <vt:lpstr>PowerPointova prezentacija</vt:lpstr>
      <vt:lpstr>PowerPointova prezentacija</vt:lpstr>
      <vt:lpstr>Zdravstvo – 33.690.880 kn *dec. sredstva 18.422.175 kn  * OB Zabok - 10.311.000 kn - medicinska oprema 1,894.860 kn (digitalni RTG uređaj, UZV uređaj, operativni      mikroskop za oftalmologiju, kamera s optikom za laparaskopske operacije,     motorizirani mikrotom)  - kredit  5.536.000 kn                       * * DZ KZŽ - 875.000 kn  - sanitetska vozila i održavanje (sanitetsko vozilo i vozilo za mobilni palijativni tim)   * * * SBMR KT – 2.934.195 kn - medicinska oprema   1.163.940 kn  (kardiovaskularni ultrazvuk, defibrilator) - kredit                          1.071.138 kn (nabava višeslojnog CT uređaja i digitalnog                                                              mamogfskog uređaja) - računalna oprema i računalni programi    699.116 kn      </vt:lpstr>
      <vt:lpstr>Zdravstvo – 33.690.880 kn *dec. sredstva 18.422.175 kn</vt:lpstr>
      <vt:lpstr>Zdravstvo – 33.690.880 kn *vlastita sredstva 8.143.205 kn   - timovi T1 HM – Klanjec  i Konjščina  2.500.000 kn  - kredit OB Zabok                                 2.373.000 kn  - ostalo (udio KZŽ u projektu DZ, proj.-teh. dokumentacija SB KT, mrtvozorstvo, analiza vode, klaster…)       </vt:lpstr>
      <vt:lpstr>Zdravstvene ustanove KZŽ   * ulaganja iz vlastitih sredstava </vt:lpstr>
      <vt:lpstr>Specijalizacije u zdravstvenim ustanovama          </vt:lpstr>
      <vt:lpstr> Zdravstvo – projekti ** DZ KZŽ – „Poboljšanje pristupa primarnoj                       zdravstvenoj zaštiti” 9.446.696 kn - 6.900.245 bespovratnih + 2.546.451 vlastitih sredstava</vt:lpstr>
      <vt:lpstr>** DZ KZŽ – „Poboljšanje pristupa                                      primarnoj zdravstvenoj zaštiti”</vt:lpstr>
      <vt:lpstr>Zdravstvo – projekti</vt:lpstr>
      <vt:lpstr>Zdravstvo – projekti</vt:lpstr>
      <vt:lpstr>Zdravstvo – projekti  Projekt EDUPREVENT – Edukacijom do zdravlja  - vrijednost – 994.201 kn - nositelj SBMR KT, partneri: ZZJZ KZŽ, ZZHM KZŽ,    DZ KZŽ, Ljekarna KZŽ, OB Zabok - trajanje 12 mjeseci - odobren od strane HZZ, čeka se na potpis MiZ-a        </vt:lpstr>
      <vt:lpstr>Izdvajanja po područjima: DEC + VLASTITA SREDSTVA + OSTALI IZVORI </vt:lpstr>
      <vt:lpstr>Socijalna skrb  –   4.621.594 kn vlastita sredstva – 1.479.594 kn  - socijalni program - 625.000 kn        -  pomoći obiteljima i samcima - 350.000 kn           -   pronatalitetni dodatak           - 275.000 kn   - provedba Socijalnog plana – 854.594 kn   -  Rana intervencija                                                            - 270.000 kn   -  Razvoj socijalnih usluga za žrtve nasilja                        - 200.000 kn   -  Produženi stručni postupak i dr. programi za djecu       -   95.000 kn   - OSI i palijativna skrb                                                       -    85.000 kn   </vt:lpstr>
      <vt:lpstr>  </vt:lpstr>
      <vt:lpstr>KZŽ – prva „Županija prijatelj djece” </vt:lpstr>
      <vt:lpstr>KZŽ – prva „Županija prijatelj djece”</vt:lpstr>
      <vt:lpstr>KZŽ – prva „Županija prijatelj djece”</vt:lpstr>
      <vt:lpstr>KZŽ – prva „Županija prijatelj djece”</vt:lpstr>
      <vt:lpstr>KZŽ – prva „Županija prijatelj djece”</vt:lpstr>
      <vt:lpstr>Suradnja na projektima udruga mladih i za mlade </vt:lpstr>
      <vt:lpstr>Planirano u 2020.</vt:lpstr>
      <vt:lpstr>PowerPointova prezentacija</vt:lpstr>
    </vt:vector>
  </TitlesOfParts>
  <Company>KZZ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Martina Gregurović Šanjug</cp:lastModifiedBy>
  <cp:revision>415</cp:revision>
  <cp:lastPrinted>2020-01-28T11:20:51Z</cp:lastPrinted>
  <dcterms:created xsi:type="dcterms:W3CDTF">2012-01-12T06:54:41Z</dcterms:created>
  <dcterms:modified xsi:type="dcterms:W3CDTF">2020-01-30T06:55:41Z</dcterms:modified>
</cp:coreProperties>
</file>