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58" r:id="rId3"/>
    <p:sldId id="259" r:id="rId4"/>
    <p:sldId id="260" r:id="rId5"/>
    <p:sldId id="261" r:id="rId6"/>
    <p:sldId id="262" r:id="rId7"/>
    <p:sldId id="263" r:id="rId8"/>
    <p:sldId id="264" r:id="rId9"/>
    <p:sldId id="281"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Lst>
  <p:sldSz cx="9144000" cy="6858000" type="screen4x3"/>
  <p:notesSz cx="6735763" cy="9866313"/>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rednji stil 2 - Isticanj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9012ECD-51FC-41F1-AA8D-1B2483CD663E}" styleName="Svijetli stil 2 - Isticanj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Srednji stil 1 - Isticanj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C083E6E3-FA7D-4D7B-A595-EF9225AFEA82}" styleName="Svijetli stil 1 - Isticanje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DA37D80-6434-44D0-A028-1B22A696006F}" styleName="Svijetli stil 3 - Isticanje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E3FDE45-AF77-4B5C-9715-49D594BDF05E}" styleName="Svijetli stil 1 - Isticanje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1E4AEA4-8DFA-4A89-87EB-49C32662AFE0}" styleName="Srednji stil 2 - Isticanj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Svijetli stil 1 - Isticanj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Stil teme 1 - Isticanje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il teme 1 - Isticanje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75DCB02-9BB8-47FD-8907-85C794F793BA}" styleName="Stil teme 1 - Isticanje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EB9631B5-78F2-41C9-869B-9F39066F8104}" styleName="Srednji stil 3 - Isticanje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5940675A-B579-460E-94D1-54222C63F5DA}" styleName="Bez stila, s rešetkom tablice">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B1032C-EA38-4F05-BA0D-38AFFFC7BED3}" styleName="Svijetli stil 3 - Isticanje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8D230F3-CF80-4859-8CE7-A43EE81993B5}" styleName="Svijetli stil 1 - Isticanje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BC89EF96-8CEA-46FF-86C4-4CE0E7609802}" styleName="Svijetli stil 3 - Isticanje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326" y="60"/>
      </p:cViewPr>
      <p:guideLst>
        <p:guide orient="horz" pos="2160"/>
        <p:guide pos="2880"/>
      </p:guideLst>
    </p:cSldViewPr>
  </p:slideViewPr>
  <p:notesTextViewPr>
    <p:cViewPr>
      <p:scale>
        <a:sx n="1" d="1"/>
        <a:sy n="1" d="1"/>
      </p:scale>
      <p:origin x="0" y="0"/>
    </p:cViewPr>
  </p:notesTextViewPr>
  <p:notesViewPr>
    <p:cSldViewPr>
      <p:cViewPr varScale="1">
        <p:scale>
          <a:sx n="56" d="100"/>
          <a:sy n="56" d="100"/>
        </p:scale>
        <p:origin x="-2886" y="-84"/>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1" y="0"/>
            <a:ext cx="2919031" cy="494311"/>
          </a:xfrm>
          <a:prstGeom prst="rect">
            <a:avLst/>
          </a:prstGeom>
        </p:spPr>
        <p:txBody>
          <a:bodyPr vert="horz" lIns="87572" tIns="43786" rIns="87572" bIns="43786" rtlCol="0"/>
          <a:lstStyle>
            <a:lvl1pPr algn="l">
              <a:defRPr sz="1100"/>
            </a:lvl1pPr>
          </a:lstStyle>
          <a:p>
            <a:endParaRPr lang="hr-HR"/>
          </a:p>
        </p:txBody>
      </p:sp>
      <p:sp>
        <p:nvSpPr>
          <p:cNvPr id="3" name="Rezervirano mjesto datuma 2"/>
          <p:cNvSpPr>
            <a:spLocks noGrp="1"/>
          </p:cNvSpPr>
          <p:nvPr>
            <p:ph type="dt" sz="quarter" idx="1"/>
          </p:nvPr>
        </p:nvSpPr>
        <p:spPr>
          <a:xfrm>
            <a:off x="3815227" y="0"/>
            <a:ext cx="2919031" cy="494311"/>
          </a:xfrm>
          <a:prstGeom prst="rect">
            <a:avLst/>
          </a:prstGeom>
        </p:spPr>
        <p:txBody>
          <a:bodyPr vert="horz" lIns="87572" tIns="43786" rIns="87572" bIns="43786" rtlCol="0"/>
          <a:lstStyle>
            <a:lvl1pPr algn="r">
              <a:defRPr sz="1100"/>
            </a:lvl1pPr>
          </a:lstStyle>
          <a:p>
            <a:fld id="{4DFA9479-01CE-4641-AD26-C669193E0ABF}" type="datetime7">
              <a:rPr lang="hr-HR" smtClean="0"/>
              <a:t>sij.-17</a:t>
            </a:fld>
            <a:endParaRPr lang="hr-HR"/>
          </a:p>
        </p:txBody>
      </p:sp>
      <p:sp>
        <p:nvSpPr>
          <p:cNvPr id="4" name="Rezervirano mjesto podnožja 3"/>
          <p:cNvSpPr>
            <a:spLocks noGrp="1"/>
          </p:cNvSpPr>
          <p:nvPr>
            <p:ph type="ftr" sz="quarter" idx="2"/>
          </p:nvPr>
        </p:nvSpPr>
        <p:spPr>
          <a:xfrm>
            <a:off x="1" y="9372003"/>
            <a:ext cx="2919031" cy="494311"/>
          </a:xfrm>
          <a:prstGeom prst="rect">
            <a:avLst/>
          </a:prstGeom>
        </p:spPr>
        <p:txBody>
          <a:bodyPr vert="horz" lIns="87572" tIns="43786" rIns="87572" bIns="43786" rtlCol="0" anchor="b"/>
          <a:lstStyle>
            <a:lvl1pPr algn="l">
              <a:defRPr sz="1100"/>
            </a:lvl1pPr>
          </a:lstStyle>
          <a:p>
            <a:endParaRPr lang="hr-HR"/>
          </a:p>
        </p:txBody>
      </p:sp>
      <p:sp>
        <p:nvSpPr>
          <p:cNvPr id="5" name="Rezervirano mjesto broja slajda 4"/>
          <p:cNvSpPr>
            <a:spLocks noGrp="1"/>
          </p:cNvSpPr>
          <p:nvPr>
            <p:ph type="sldNum" sz="quarter" idx="3"/>
          </p:nvPr>
        </p:nvSpPr>
        <p:spPr>
          <a:xfrm>
            <a:off x="3815227" y="9372003"/>
            <a:ext cx="2919031" cy="494311"/>
          </a:xfrm>
          <a:prstGeom prst="rect">
            <a:avLst/>
          </a:prstGeom>
        </p:spPr>
        <p:txBody>
          <a:bodyPr vert="horz" lIns="87572" tIns="43786" rIns="87572" bIns="43786" rtlCol="0" anchor="b"/>
          <a:lstStyle>
            <a:lvl1pPr algn="r">
              <a:defRPr sz="1100"/>
            </a:lvl1pPr>
          </a:lstStyle>
          <a:p>
            <a:fld id="{2BA52126-1398-4E1F-8788-90A71651930B}" type="slidenum">
              <a:rPr lang="hr-HR" smtClean="0"/>
              <a:t>‹#›</a:t>
            </a:fld>
            <a:endParaRPr lang="hr-HR"/>
          </a:p>
        </p:txBody>
      </p:sp>
    </p:spTree>
    <p:extLst>
      <p:ext uri="{BB962C8B-B14F-4D97-AF65-F5344CB8AC3E}">
        <p14:creationId xmlns:p14="http://schemas.microsoft.com/office/powerpoint/2010/main" val="698398845"/>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1" y="0"/>
            <a:ext cx="2918830" cy="493316"/>
          </a:xfrm>
          <a:prstGeom prst="rect">
            <a:avLst/>
          </a:prstGeom>
        </p:spPr>
        <p:txBody>
          <a:bodyPr vert="horz" lIns="94858" tIns="47429" rIns="94858" bIns="47429" rtlCol="0"/>
          <a:lstStyle>
            <a:lvl1pPr algn="l">
              <a:defRPr sz="1200"/>
            </a:lvl1pPr>
          </a:lstStyle>
          <a:p>
            <a:endParaRPr lang="hr-HR"/>
          </a:p>
        </p:txBody>
      </p:sp>
      <p:sp>
        <p:nvSpPr>
          <p:cNvPr id="3" name="Rezervirano mjesto datuma 2"/>
          <p:cNvSpPr>
            <a:spLocks noGrp="1"/>
          </p:cNvSpPr>
          <p:nvPr>
            <p:ph type="dt" idx="1"/>
          </p:nvPr>
        </p:nvSpPr>
        <p:spPr>
          <a:xfrm>
            <a:off x="3815374" y="0"/>
            <a:ext cx="2918830" cy="493316"/>
          </a:xfrm>
          <a:prstGeom prst="rect">
            <a:avLst/>
          </a:prstGeom>
        </p:spPr>
        <p:txBody>
          <a:bodyPr vert="horz" lIns="94858" tIns="47429" rIns="94858" bIns="47429" rtlCol="0"/>
          <a:lstStyle>
            <a:lvl1pPr algn="r">
              <a:defRPr sz="1200"/>
            </a:lvl1pPr>
          </a:lstStyle>
          <a:p>
            <a:fld id="{B96E19B2-A383-4911-9926-8EF6D6B59BF4}" type="datetime7">
              <a:rPr lang="hr-HR" smtClean="0"/>
              <a:t>sij.-17</a:t>
            </a:fld>
            <a:endParaRPr lang="hr-HR"/>
          </a:p>
        </p:txBody>
      </p:sp>
      <p:sp>
        <p:nvSpPr>
          <p:cNvPr id="4" name="Rezervirano mjesto slike slajda 3"/>
          <p:cNvSpPr>
            <a:spLocks noGrp="1" noRot="1" noChangeAspect="1"/>
          </p:cNvSpPr>
          <p:nvPr>
            <p:ph type="sldImg" idx="2"/>
          </p:nvPr>
        </p:nvSpPr>
        <p:spPr>
          <a:xfrm>
            <a:off x="903288" y="741363"/>
            <a:ext cx="4929187" cy="3698875"/>
          </a:xfrm>
          <a:prstGeom prst="rect">
            <a:avLst/>
          </a:prstGeom>
          <a:noFill/>
          <a:ln w="12700">
            <a:solidFill>
              <a:prstClr val="black"/>
            </a:solidFill>
          </a:ln>
        </p:spPr>
        <p:txBody>
          <a:bodyPr vert="horz" lIns="94858" tIns="47429" rIns="94858" bIns="47429" rtlCol="0" anchor="ctr"/>
          <a:lstStyle/>
          <a:p>
            <a:endParaRPr lang="hr-HR"/>
          </a:p>
        </p:txBody>
      </p:sp>
      <p:sp>
        <p:nvSpPr>
          <p:cNvPr id="5" name="Rezervirano mjesto bilježaka 4"/>
          <p:cNvSpPr>
            <a:spLocks noGrp="1"/>
          </p:cNvSpPr>
          <p:nvPr>
            <p:ph type="body" sz="quarter" idx="3"/>
          </p:nvPr>
        </p:nvSpPr>
        <p:spPr>
          <a:xfrm>
            <a:off x="673577" y="4686499"/>
            <a:ext cx="5388610" cy="4439841"/>
          </a:xfrm>
          <a:prstGeom prst="rect">
            <a:avLst/>
          </a:prstGeom>
        </p:spPr>
        <p:txBody>
          <a:bodyPr vert="horz" lIns="94858" tIns="47429" rIns="94858" bIns="47429" rtlCol="0"/>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6" name="Rezervirano mjesto podnožja 5"/>
          <p:cNvSpPr>
            <a:spLocks noGrp="1"/>
          </p:cNvSpPr>
          <p:nvPr>
            <p:ph type="ftr" sz="quarter" idx="4"/>
          </p:nvPr>
        </p:nvSpPr>
        <p:spPr>
          <a:xfrm>
            <a:off x="1" y="9371285"/>
            <a:ext cx="2918830" cy="493316"/>
          </a:xfrm>
          <a:prstGeom prst="rect">
            <a:avLst/>
          </a:prstGeom>
        </p:spPr>
        <p:txBody>
          <a:bodyPr vert="horz" lIns="94858" tIns="47429" rIns="94858" bIns="47429"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15374" y="9371285"/>
            <a:ext cx="2918830" cy="493316"/>
          </a:xfrm>
          <a:prstGeom prst="rect">
            <a:avLst/>
          </a:prstGeom>
        </p:spPr>
        <p:txBody>
          <a:bodyPr vert="horz" lIns="94858" tIns="47429" rIns="94858" bIns="47429" rtlCol="0" anchor="b"/>
          <a:lstStyle>
            <a:lvl1pPr algn="r">
              <a:defRPr sz="1200"/>
            </a:lvl1pPr>
          </a:lstStyle>
          <a:p>
            <a:fld id="{1997B086-7FD0-4BE2-98C4-89B1E8A61B69}" type="slidenum">
              <a:rPr lang="hr-HR" smtClean="0"/>
              <a:t>‹#›</a:t>
            </a:fld>
            <a:endParaRPr lang="hr-HR"/>
          </a:p>
        </p:txBody>
      </p:sp>
    </p:spTree>
    <p:extLst>
      <p:ext uri="{BB962C8B-B14F-4D97-AF65-F5344CB8AC3E}">
        <p14:creationId xmlns:p14="http://schemas.microsoft.com/office/powerpoint/2010/main" val="1006266984"/>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a:p>
        </p:txBody>
      </p:sp>
      <p:sp>
        <p:nvSpPr>
          <p:cNvPr id="5" name="Rezervirano mjesto datuma 4"/>
          <p:cNvSpPr>
            <a:spLocks noGrp="1"/>
          </p:cNvSpPr>
          <p:nvPr>
            <p:ph type="dt" idx="11"/>
          </p:nvPr>
        </p:nvSpPr>
        <p:spPr/>
        <p:txBody>
          <a:bodyPr/>
          <a:lstStyle/>
          <a:p>
            <a:fld id="{DB588AEA-EBDD-4DFD-874C-41D0E1CB9ED4}" type="datetime7">
              <a:rPr lang="hr-HR" smtClean="0"/>
              <a:t>sij.-17</a:t>
            </a:fld>
            <a:endParaRPr lang="hr-HR"/>
          </a:p>
        </p:txBody>
      </p:sp>
    </p:spTree>
    <p:extLst>
      <p:ext uri="{BB962C8B-B14F-4D97-AF65-F5344CB8AC3E}">
        <p14:creationId xmlns:p14="http://schemas.microsoft.com/office/powerpoint/2010/main" val="1334919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p:cNvSpPr>
            <a:spLocks noGrp="1"/>
          </p:cNvSpPr>
          <p:nvPr>
            <p:ph type="ctrTitle"/>
          </p:nvPr>
        </p:nvSpPr>
        <p:spPr>
          <a:xfrm>
            <a:off x="1979712" y="980728"/>
            <a:ext cx="6550496" cy="1470025"/>
          </a:xfrm>
        </p:spPr>
        <p:txBody>
          <a:bodyPr/>
          <a:lstStyle/>
          <a:p>
            <a:r>
              <a:rPr lang="hr-HR" dirty="0"/>
              <a:t>Uredite stil naslova matrice</a:t>
            </a:r>
          </a:p>
        </p:txBody>
      </p:sp>
      <p:sp>
        <p:nvSpPr>
          <p:cNvPr id="3" name="Podnaslov 2"/>
          <p:cNvSpPr>
            <a:spLocks noGrp="1"/>
          </p:cNvSpPr>
          <p:nvPr>
            <p:ph type="subTitle" idx="1"/>
          </p:nvPr>
        </p:nvSpPr>
        <p:spPr>
          <a:xfrm>
            <a:off x="2267744" y="3429000"/>
            <a:ext cx="6400800" cy="17526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dirty="0"/>
              <a:t>Uredite stil podnaslova matrice</a:t>
            </a:r>
          </a:p>
        </p:txBody>
      </p:sp>
      <p:sp>
        <p:nvSpPr>
          <p:cNvPr id="4" name="Rezervirano mjesto datuma 3"/>
          <p:cNvSpPr>
            <a:spLocks noGrp="1"/>
          </p:cNvSpPr>
          <p:nvPr>
            <p:ph type="dt" sz="half" idx="10"/>
          </p:nvPr>
        </p:nvSpPr>
        <p:spPr/>
        <p:txBody>
          <a:bodyPr/>
          <a:lstStyle/>
          <a:p>
            <a:fld id="{2DFF5E33-54CD-40A7-9788-92FB8B611BCD}" type="datetime1">
              <a:rPr lang="hr-HR" smtClean="0"/>
              <a:t>26.1.2017.</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D1920585-69E5-42BE-8E43-4C1BDC737DD8}" type="slidenum">
              <a:rPr lang="hr-HR" smtClean="0"/>
              <a:t>‹#›</a:t>
            </a:fld>
            <a:endParaRPr lang="hr-HR"/>
          </a:p>
        </p:txBody>
      </p:sp>
    </p:spTree>
    <p:extLst>
      <p:ext uri="{BB962C8B-B14F-4D97-AF65-F5344CB8AC3E}">
        <p14:creationId xmlns:p14="http://schemas.microsoft.com/office/powerpoint/2010/main" val="4268454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a:t>Uredite stil naslova matrice</a:t>
            </a:r>
          </a:p>
        </p:txBody>
      </p:sp>
      <p:sp>
        <p:nvSpPr>
          <p:cNvPr id="3" name="Rezervirano mjesto okomitog teksta 2"/>
          <p:cNvSpPr>
            <a:spLocks noGrp="1"/>
          </p:cNvSpPr>
          <p:nvPr>
            <p:ph type="body" orient="vert" idx="1"/>
          </p:nvPr>
        </p:nvSpPr>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p:cNvSpPr>
            <a:spLocks noGrp="1"/>
          </p:cNvSpPr>
          <p:nvPr>
            <p:ph type="dt" sz="half" idx="10"/>
          </p:nvPr>
        </p:nvSpPr>
        <p:spPr>
          <a:xfrm>
            <a:off x="457200" y="6356350"/>
            <a:ext cx="2133600" cy="365125"/>
          </a:xfrm>
          <a:prstGeom prst="rect">
            <a:avLst/>
          </a:prstGeom>
        </p:spPr>
        <p:txBody>
          <a:bodyPr/>
          <a:lstStyle/>
          <a:p>
            <a:fld id="{AE5173B4-A81C-4DBD-8C33-A3524C242852}" type="datetime1">
              <a:rPr lang="hr-HR" smtClean="0"/>
              <a:t>26.1.2017.</a:t>
            </a:fld>
            <a:endParaRPr lang="hr-HR"/>
          </a:p>
        </p:txBody>
      </p:sp>
      <p:sp>
        <p:nvSpPr>
          <p:cNvPr id="5" name="Rezervirano mjesto podnožja 4"/>
          <p:cNvSpPr>
            <a:spLocks noGrp="1"/>
          </p:cNvSpPr>
          <p:nvPr>
            <p:ph type="ftr" sz="quarter" idx="11"/>
          </p:nvPr>
        </p:nvSpPr>
        <p:spPr>
          <a:xfrm>
            <a:off x="3124200" y="6356350"/>
            <a:ext cx="2895600" cy="365125"/>
          </a:xfrm>
          <a:prstGeom prst="rect">
            <a:avLst/>
          </a:prstGeom>
        </p:spPr>
        <p:txBody>
          <a:bodyPr/>
          <a:lstStyle/>
          <a:p>
            <a:endParaRPr lang="hr-HR"/>
          </a:p>
        </p:txBody>
      </p:sp>
      <p:sp>
        <p:nvSpPr>
          <p:cNvPr id="6" name="Rezervirano mjesto broja slajda 5"/>
          <p:cNvSpPr>
            <a:spLocks noGrp="1"/>
          </p:cNvSpPr>
          <p:nvPr>
            <p:ph type="sldNum" sz="quarter" idx="12"/>
          </p:nvPr>
        </p:nvSpPr>
        <p:spPr>
          <a:xfrm>
            <a:off x="6553200" y="6356350"/>
            <a:ext cx="2133600" cy="365125"/>
          </a:xfrm>
          <a:prstGeom prst="rect">
            <a:avLst/>
          </a:prstGeom>
        </p:spPr>
        <p:txBody>
          <a:bodyPr/>
          <a:lstStyle/>
          <a:p>
            <a:fld id="{395523CF-E58D-4F13-8DD1-8C3A55F0FC58}" type="slidenum">
              <a:rPr lang="hr-HR" smtClean="0"/>
              <a:t>‹#›</a:t>
            </a:fld>
            <a:endParaRPr lang="hr-HR"/>
          </a:p>
        </p:txBody>
      </p:sp>
    </p:spTree>
    <p:extLst>
      <p:ext uri="{BB962C8B-B14F-4D97-AF65-F5344CB8AC3E}">
        <p14:creationId xmlns:p14="http://schemas.microsoft.com/office/powerpoint/2010/main" val="1610583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6629400" y="274638"/>
            <a:ext cx="2057400" cy="5851525"/>
          </a:xfrm>
        </p:spPr>
        <p:txBody>
          <a:bodyPr vert="eaVert"/>
          <a:lstStyle/>
          <a:p>
            <a:r>
              <a:rPr lang="hr-HR"/>
              <a:t>Uredite stil naslova matrice</a:t>
            </a:r>
          </a:p>
        </p:txBody>
      </p:sp>
      <p:sp>
        <p:nvSpPr>
          <p:cNvPr id="3" name="Rezervirano mjesto okomitog teksta 2"/>
          <p:cNvSpPr>
            <a:spLocks noGrp="1"/>
          </p:cNvSpPr>
          <p:nvPr>
            <p:ph type="body" orient="vert" idx="1"/>
          </p:nvPr>
        </p:nvSpPr>
        <p:spPr>
          <a:xfrm>
            <a:off x="457200" y="274638"/>
            <a:ext cx="6019800" cy="5851525"/>
          </a:xfrm>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p:cNvSpPr>
            <a:spLocks noGrp="1"/>
          </p:cNvSpPr>
          <p:nvPr>
            <p:ph type="dt" sz="half" idx="10"/>
          </p:nvPr>
        </p:nvSpPr>
        <p:spPr>
          <a:xfrm>
            <a:off x="457200" y="6356350"/>
            <a:ext cx="2133600" cy="365125"/>
          </a:xfrm>
          <a:prstGeom prst="rect">
            <a:avLst/>
          </a:prstGeom>
        </p:spPr>
        <p:txBody>
          <a:bodyPr/>
          <a:lstStyle/>
          <a:p>
            <a:fld id="{9EF65BCB-F131-47FB-9400-68C3B8475C0A}" type="datetime1">
              <a:rPr lang="hr-HR" smtClean="0"/>
              <a:t>26.1.2017.</a:t>
            </a:fld>
            <a:endParaRPr lang="hr-HR"/>
          </a:p>
        </p:txBody>
      </p:sp>
      <p:sp>
        <p:nvSpPr>
          <p:cNvPr id="5" name="Rezervirano mjesto podnožja 4"/>
          <p:cNvSpPr>
            <a:spLocks noGrp="1"/>
          </p:cNvSpPr>
          <p:nvPr>
            <p:ph type="ftr" sz="quarter" idx="11"/>
          </p:nvPr>
        </p:nvSpPr>
        <p:spPr>
          <a:xfrm>
            <a:off x="3124200" y="6356350"/>
            <a:ext cx="2895600" cy="365125"/>
          </a:xfrm>
          <a:prstGeom prst="rect">
            <a:avLst/>
          </a:prstGeom>
        </p:spPr>
        <p:txBody>
          <a:bodyPr/>
          <a:lstStyle/>
          <a:p>
            <a:endParaRPr lang="hr-HR"/>
          </a:p>
        </p:txBody>
      </p:sp>
      <p:sp>
        <p:nvSpPr>
          <p:cNvPr id="6" name="Rezervirano mjesto broja slajda 5"/>
          <p:cNvSpPr>
            <a:spLocks noGrp="1"/>
          </p:cNvSpPr>
          <p:nvPr>
            <p:ph type="sldNum" sz="quarter" idx="12"/>
          </p:nvPr>
        </p:nvSpPr>
        <p:spPr>
          <a:xfrm>
            <a:off x="6553200" y="6356350"/>
            <a:ext cx="2133600" cy="365125"/>
          </a:xfrm>
          <a:prstGeom prst="rect">
            <a:avLst/>
          </a:prstGeom>
        </p:spPr>
        <p:txBody>
          <a:bodyPr/>
          <a:lstStyle/>
          <a:p>
            <a:fld id="{395523CF-E58D-4F13-8DD1-8C3A55F0FC58}" type="slidenum">
              <a:rPr lang="hr-HR" smtClean="0"/>
              <a:t>‹#›</a:t>
            </a:fld>
            <a:endParaRPr lang="hr-HR"/>
          </a:p>
        </p:txBody>
      </p:sp>
    </p:spTree>
    <p:extLst>
      <p:ext uri="{BB962C8B-B14F-4D97-AF65-F5344CB8AC3E}">
        <p14:creationId xmlns:p14="http://schemas.microsoft.com/office/powerpoint/2010/main" val="762974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a:xfrm>
            <a:off x="1619672" y="261938"/>
            <a:ext cx="7067128" cy="1143000"/>
          </a:xfrm>
        </p:spPr>
        <p:txBody>
          <a:bodyPr/>
          <a:lstStyle>
            <a:lvl1pPr>
              <a:defRPr>
                <a:latin typeface="Calibri" panose="020F0502020204030204" pitchFamily="34" charset="0"/>
              </a:defRPr>
            </a:lvl1pPr>
          </a:lstStyle>
          <a:p>
            <a:r>
              <a:rPr lang="hr-HR" dirty="0"/>
              <a:t>Uredite stil naslova matrice</a:t>
            </a:r>
          </a:p>
        </p:txBody>
      </p:sp>
      <p:sp>
        <p:nvSpPr>
          <p:cNvPr id="3" name="Rezervirano mjesto sadržaja 2"/>
          <p:cNvSpPr>
            <a:spLocks noGrp="1"/>
          </p:cNvSpPr>
          <p:nvPr>
            <p:ph idx="1"/>
          </p:nvPr>
        </p:nvSpPr>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p:cNvSpPr>
            <a:spLocks noGrp="1"/>
          </p:cNvSpPr>
          <p:nvPr>
            <p:ph type="dt" sz="half" idx="10"/>
          </p:nvPr>
        </p:nvSpPr>
        <p:spPr/>
        <p:txBody>
          <a:bodyPr/>
          <a:lstStyle/>
          <a:p>
            <a:fld id="{B68DF87B-DADB-4F56-81BC-E3F893013A1E}" type="datetime1">
              <a:rPr lang="hr-HR" smtClean="0"/>
              <a:t>26.1.2017.</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D1920585-69E5-42BE-8E43-4C1BDC737DD8}" type="slidenum">
              <a:rPr lang="hr-HR" smtClean="0"/>
              <a:t>‹#›</a:t>
            </a:fld>
            <a:endParaRPr lang="hr-HR"/>
          </a:p>
        </p:txBody>
      </p:sp>
    </p:spTree>
    <p:extLst>
      <p:ext uri="{BB962C8B-B14F-4D97-AF65-F5344CB8AC3E}">
        <p14:creationId xmlns:p14="http://schemas.microsoft.com/office/powerpoint/2010/main" val="3676759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jeljka">
    <p:spTree>
      <p:nvGrpSpPr>
        <p:cNvPr id="1" name=""/>
        <p:cNvGrpSpPr/>
        <p:nvPr/>
      </p:nvGrpSpPr>
      <p:grpSpPr>
        <a:xfrm>
          <a:off x="0" y="0"/>
          <a:ext cx="0" cy="0"/>
          <a:chOff x="0" y="0"/>
          <a:chExt cx="0" cy="0"/>
        </a:xfrm>
      </p:grpSpPr>
      <p:sp>
        <p:nvSpPr>
          <p:cNvPr id="2" name="Naslov 1"/>
          <p:cNvSpPr>
            <a:spLocks noGrp="1"/>
          </p:cNvSpPr>
          <p:nvPr>
            <p:ph type="title"/>
          </p:nvPr>
        </p:nvSpPr>
        <p:spPr>
          <a:xfrm>
            <a:off x="1691679" y="4406900"/>
            <a:ext cx="6803033" cy="1362075"/>
          </a:xfrm>
        </p:spPr>
        <p:txBody>
          <a:bodyPr anchor="t"/>
          <a:lstStyle>
            <a:lvl1pPr algn="l">
              <a:defRPr sz="4000" b="1" cap="all">
                <a:latin typeface="Calibri" panose="020F0502020204030204" pitchFamily="34" charset="0"/>
              </a:defRPr>
            </a:lvl1pPr>
          </a:lstStyle>
          <a:p>
            <a:r>
              <a:rPr lang="hr-HR" dirty="0"/>
              <a:t>Uredite stil naslova matrice</a:t>
            </a:r>
          </a:p>
        </p:txBody>
      </p:sp>
      <p:sp>
        <p:nvSpPr>
          <p:cNvPr id="3" name="Rezervirano mjesto teksta 2"/>
          <p:cNvSpPr>
            <a:spLocks noGrp="1"/>
          </p:cNvSpPr>
          <p:nvPr>
            <p:ph type="body" idx="1"/>
          </p:nvPr>
        </p:nvSpPr>
        <p:spPr>
          <a:xfrm>
            <a:off x="1691679" y="2906713"/>
            <a:ext cx="6803033" cy="1500187"/>
          </a:xfrm>
        </p:spPr>
        <p:txBody>
          <a:bodyPr anchor="b"/>
          <a:lstStyle>
            <a:lvl1pPr marL="0" indent="0">
              <a:buNone/>
              <a:defRPr sz="2000">
                <a:solidFill>
                  <a:schemeClr val="tx1">
                    <a:tint val="75000"/>
                  </a:schemeClr>
                </a:solidFill>
                <a:latin typeface="Calibri" panose="020F050202020403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Rezervirano mjesto datuma 3"/>
          <p:cNvSpPr>
            <a:spLocks noGrp="1"/>
          </p:cNvSpPr>
          <p:nvPr>
            <p:ph type="dt" sz="half" idx="10"/>
          </p:nvPr>
        </p:nvSpPr>
        <p:spPr/>
        <p:txBody>
          <a:bodyPr/>
          <a:lstStyle/>
          <a:p>
            <a:fld id="{9A453077-BAB8-4084-99E1-6A819491E95D}" type="datetime1">
              <a:rPr lang="hr-HR" smtClean="0"/>
              <a:t>26.1.2017.</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D1920585-69E5-42BE-8E43-4C1BDC737DD8}" type="slidenum">
              <a:rPr lang="hr-HR" smtClean="0"/>
              <a:t>‹#›</a:t>
            </a:fld>
            <a:endParaRPr lang="hr-HR"/>
          </a:p>
        </p:txBody>
      </p:sp>
    </p:spTree>
    <p:extLst>
      <p:ext uri="{BB962C8B-B14F-4D97-AF65-F5344CB8AC3E}">
        <p14:creationId xmlns:p14="http://schemas.microsoft.com/office/powerpoint/2010/main" val="390195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atin typeface="Calibri" panose="020F0502020204030204" pitchFamily="34" charset="0"/>
              </a:defRPr>
            </a:lvl1pPr>
          </a:lstStyle>
          <a:p>
            <a:r>
              <a:rPr lang="hr-HR"/>
              <a:t>Uredite stil naslova matrice</a:t>
            </a:r>
          </a:p>
        </p:txBody>
      </p:sp>
      <p:sp>
        <p:nvSpPr>
          <p:cNvPr id="3" name="Rezervirano mjesto sadržaja 2"/>
          <p:cNvSpPr>
            <a:spLocks noGrp="1"/>
          </p:cNvSpPr>
          <p:nvPr>
            <p:ph sz="half" idx="1"/>
          </p:nvPr>
        </p:nvSpPr>
        <p:spPr>
          <a:xfrm>
            <a:off x="1619672" y="1600200"/>
            <a:ext cx="3168352" cy="4525963"/>
          </a:xfrm>
        </p:spPr>
        <p:txBody>
          <a:bodyPr/>
          <a:lstStyle>
            <a:lvl1pPr>
              <a:defRPr sz="2800">
                <a:latin typeface="Calibri" panose="020F0502020204030204" pitchFamily="34" charset="0"/>
              </a:defRPr>
            </a:lvl1pPr>
            <a:lvl2pPr>
              <a:defRPr sz="2400">
                <a:latin typeface="Calibri" panose="020F0502020204030204" pitchFamily="34" charset="0"/>
              </a:defRPr>
            </a:lvl2pPr>
            <a:lvl3pPr>
              <a:defRPr sz="2000">
                <a:latin typeface="Calibri" panose="020F0502020204030204" pitchFamily="34" charset="0"/>
              </a:defRPr>
            </a:lvl3pPr>
            <a:lvl4pPr>
              <a:defRPr sz="1800">
                <a:latin typeface="Calibri" panose="020F0502020204030204" pitchFamily="34" charset="0"/>
              </a:defRPr>
            </a:lvl4pPr>
            <a:lvl5pPr>
              <a:defRPr sz="1800">
                <a:latin typeface="Calibri" panose="020F0502020204030204" pitchFamily="34" charset="0"/>
              </a:defRPr>
            </a:lvl5pPr>
            <a:lvl6pPr>
              <a:defRPr sz="1800"/>
            </a:lvl6pPr>
            <a:lvl7pPr>
              <a:defRPr sz="1800"/>
            </a:lvl7pPr>
            <a:lvl8pPr>
              <a:defRPr sz="1800"/>
            </a:lvl8pPr>
            <a:lvl9pPr>
              <a:defRPr sz="1800"/>
            </a:lvl9pPr>
          </a:lstStyle>
          <a:p>
            <a:pPr lvl="0"/>
            <a:r>
              <a:rPr lang="hr-HR" dirty="0"/>
              <a:t>Uredite stilove teksta matrice</a:t>
            </a:r>
          </a:p>
          <a:p>
            <a:pPr lvl="1"/>
            <a:r>
              <a:rPr lang="hr-HR" dirty="0"/>
              <a:t>Druga razina</a:t>
            </a:r>
          </a:p>
          <a:p>
            <a:pPr lvl="2"/>
            <a:r>
              <a:rPr lang="hr-HR" dirty="0"/>
              <a:t>Treća razina</a:t>
            </a:r>
          </a:p>
          <a:p>
            <a:pPr lvl="3"/>
            <a:r>
              <a:rPr lang="hr-HR" dirty="0"/>
              <a:t>Četvrta razina</a:t>
            </a:r>
          </a:p>
          <a:p>
            <a:pPr lvl="4"/>
            <a:r>
              <a:rPr lang="hr-HR" dirty="0"/>
              <a:t>Peta razina</a:t>
            </a:r>
          </a:p>
        </p:txBody>
      </p:sp>
      <p:sp>
        <p:nvSpPr>
          <p:cNvPr id="4" name="Rezervirano mjesto sadržaja 3"/>
          <p:cNvSpPr>
            <a:spLocks noGrp="1"/>
          </p:cNvSpPr>
          <p:nvPr>
            <p:ph sz="half" idx="2"/>
          </p:nvPr>
        </p:nvSpPr>
        <p:spPr>
          <a:xfrm>
            <a:off x="5076056" y="1600200"/>
            <a:ext cx="3610744" cy="4525963"/>
          </a:xfrm>
        </p:spPr>
        <p:txBody>
          <a:bodyPr/>
          <a:lstStyle>
            <a:lvl1pPr>
              <a:defRPr sz="2800">
                <a:latin typeface="Calibri" panose="020F0502020204030204" pitchFamily="34" charset="0"/>
              </a:defRPr>
            </a:lvl1pPr>
            <a:lvl2pPr>
              <a:defRPr sz="2400">
                <a:latin typeface="Calibri" panose="020F0502020204030204" pitchFamily="34" charset="0"/>
              </a:defRPr>
            </a:lvl2pPr>
            <a:lvl3pPr>
              <a:defRPr sz="2000">
                <a:latin typeface="Calibri" panose="020F0502020204030204" pitchFamily="34" charset="0"/>
              </a:defRPr>
            </a:lvl3pPr>
            <a:lvl4pPr>
              <a:defRPr sz="1800">
                <a:latin typeface="Calibri" panose="020F0502020204030204" pitchFamily="34" charset="0"/>
              </a:defRPr>
            </a:lvl4pPr>
            <a:lvl5pPr>
              <a:defRPr sz="1800">
                <a:latin typeface="Calibri" panose="020F0502020204030204" pitchFamily="34" charset="0"/>
              </a:defRPr>
            </a:lvl5pPr>
            <a:lvl6pPr>
              <a:defRPr sz="1800"/>
            </a:lvl6pPr>
            <a:lvl7pPr>
              <a:defRPr sz="1800"/>
            </a:lvl7pPr>
            <a:lvl8pPr>
              <a:defRPr sz="1800"/>
            </a:lvl8pPr>
            <a:lvl9pPr>
              <a:defRPr sz="1800"/>
            </a:lvl9pPr>
          </a:lstStyle>
          <a:p>
            <a:pPr lvl="0"/>
            <a:r>
              <a:rPr lang="hr-HR" dirty="0"/>
              <a:t>Uredite stilove teksta matrice</a:t>
            </a:r>
          </a:p>
          <a:p>
            <a:pPr lvl="1"/>
            <a:r>
              <a:rPr lang="hr-HR" dirty="0"/>
              <a:t>Druga razina</a:t>
            </a:r>
          </a:p>
          <a:p>
            <a:pPr lvl="2"/>
            <a:r>
              <a:rPr lang="hr-HR" dirty="0"/>
              <a:t>Treća razina</a:t>
            </a:r>
          </a:p>
          <a:p>
            <a:pPr lvl="3"/>
            <a:r>
              <a:rPr lang="hr-HR" dirty="0"/>
              <a:t>Četvrta razina</a:t>
            </a:r>
          </a:p>
          <a:p>
            <a:pPr lvl="4"/>
            <a:r>
              <a:rPr lang="hr-HR" dirty="0"/>
              <a:t>Peta razina</a:t>
            </a:r>
          </a:p>
        </p:txBody>
      </p:sp>
      <p:sp>
        <p:nvSpPr>
          <p:cNvPr id="5" name="Rezervirano mjesto datuma 4"/>
          <p:cNvSpPr>
            <a:spLocks noGrp="1"/>
          </p:cNvSpPr>
          <p:nvPr>
            <p:ph type="dt" sz="half" idx="10"/>
          </p:nvPr>
        </p:nvSpPr>
        <p:spPr/>
        <p:txBody>
          <a:bodyPr/>
          <a:lstStyle/>
          <a:p>
            <a:fld id="{CFC1D975-3409-481A-A5EF-94F6573F17D7}" type="datetime1">
              <a:rPr lang="hr-HR" smtClean="0"/>
              <a:t>26.1.2017.</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D1920585-69E5-42BE-8E43-4C1BDC737DD8}" type="slidenum">
              <a:rPr lang="hr-HR" smtClean="0"/>
              <a:t>‹#›</a:t>
            </a:fld>
            <a:endParaRPr lang="hr-HR"/>
          </a:p>
        </p:txBody>
      </p:sp>
    </p:spTree>
    <p:extLst>
      <p:ext uri="{BB962C8B-B14F-4D97-AF65-F5344CB8AC3E}">
        <p14:creationId xmlns:p14="http://schemas.microsoft.com/office/powerpoint/2010/main" val="1884467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a:xfrm>
            <a:off x="1617894" y="274638"/>
            <a:ext cx="7068906" cy="1143000"/>
          </a:xfrm>
        </p:spPr>
        <p:txBody>
          <a:bodyPr/>
          <a:lstStyle>
            <a:lvl1pPr>
              <a:defRPr>
                <a:latin typeface="Calibri" panose="020F0502020204030204" pitchFamily="34" charset="0"/>
              </a:defRPr>
            </a:lvl1pPr>
          </a:lstStyle>
          <a:p>
            <a:r>
              <a:rPr lang="hr-HR"/>
              <a:t>Uredite stil naslova matrice</a:t>
            </a:r>
          </a:p>
        </p:txBody>
      </p:sp>
      <p:sp>
        <p:nvSpPr>
          <p:cNvPr id="3" name="Rezervirano mjesto teksta 2"/>
          <p:cNvSpPr>
            <a:spLocks noGrp="1"/>
          </p:cNvSpPr>
          <p:nvPr>
            <p:ph type="body" idx="1"/>
          </p:nvPr>
        </p:nvSpPr>
        <p:spPr>
          <a:xfrm>
            <a:off x="1608584" y="1535113"/>
            <a:ext cx="2888803" cy="639762"/>
          </a:xfrm>
        </p:spPr>
        <p:txBody>
          <a:bodyPr anchor="b"/>
          <a:lstStyle>
            <a:lvl1pPr marL="0" indent="0">
              <a:buNone/>
              <a:defRPr sz="2400" b="1">
                <a:latin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dirty="0"/>
              <a:t>Uredite stilove teksta matrice</a:t>
            </a:r>
          </a:p>
        </p:txBody>
      </p:sp>
      <p:sp>
        <p:nvSpPr>
          <p:cNvPr id="4" name="Rezervirano mjesto sadržaja 3"/>
          <p:cNvSpPr>
            <a:spLocks noGrp="1"/>
          </p:cNvSpPr>
          <p:nvPr>
            <p:ph sz="half" idx="2"/>
          </p:nvPr>
        </p:nvSpPr>
        <p:spPr>
          <a:xfrm>
            <a:off x="1608584" y="2174875"/>
            <a:ext cx="2888803" cy="3951288"/>
          </a:xfrm>
        </p:spPr>
        <p:txBody>
          <a:bodyPr/>
          <a:lstStyle>
            <a:lvl1pPr>
              <a:defRPr sz="2400">
                <a:latin typeface="Calibri" panose="020F0502020204030204" pitchFamily="34" charset="0"/>
              </a:defRPr>
            </a:lvl1pPr>
            <a:lvl2pPr>
              <a:defRPr sz="2000">
                <a:latin typeface="Calibri" panose="020F0502020204030204" pitchFamily="34" charset="0"/>
              </a:defRPr>
            </a:lvl2pPr>
            <a:lvl3pPr>
              <a:defRPr sz="1800">
                <a:latin typeface="Calibri" panose="020F0502020204030204" pitchFamily="34" charset="0"/>
              </a:defRPr>
            </a:lvl3pPr>
            <a:lvl4pPr>
              <a:defRPr sz="1600">
                <a:latin typeface="Calibri" panose="020F0502020204030204" pitchFamily="34" charset="0"/>
              </a:defRPr>
            </a:lvl4pPr>
            <a:lvl5pPr>
              <a:defRPr sz="1600">
                <a:latin typeface="Calibri" panose="020F0502020204030204" pitchFamily="34" charset="0"/>
              </a:defRPr>
            </a:lvl5pPr>
            <a:lvl6pPr>
              <a:defRPr sz="1600"/>
            </a:lvl6pPr>
            <a:lvl7pPr>
              <a:defRPr sz="1600"/>
            </a:lvl7pPr>
            <a:lvl8pPr>
              <a:defRPr sz="1600"/>
            </a:lvl8pPr>
            <a:lvl9pPr>
              <a:defRPr sz="1600"/>
            </a:lvl9pPr>
          </a:lstStyle>
          <a:p>
            <a:pPr lvl="0"/>
            <a:r>
              <a:rPr lang="hr-HR" dirty="0"/>
              <a:t>Uredite stilove teksta matrice</a:t>
            </a:r>
          </a:p>
          <a:p>
            <a:pPr lvl="1"/>
            <a:r>
              <a:rPr lang="hr-HR" dirty="0"/>
              <a:t>Druga razina</a:t>
            </a:r>
          </a:p>
          <a:p>
            <a:pPr lvl="2"/>
            <a:r>
              <a:rPr lang="hr-HR" dirty="0"/>
              <a:t>Treća razina</a:t>
            </a:r>
          </a:p>
          <a:p>
            <a:pPr lvl="3"/>
            <a:r>
              <a:rPr lang="hr-HR" dirty="0"/>
              <a:t>Četvrta razina</a:t>
            </a:r>
          </a:p>
          <a:p>
            <a:pPr lvl="4"/>
            <a:r>
              <a:rPr lang="hr-HR" dirty="0"/>
              <a:t>Peta razina</a:t>
            </a:r>
          </a:p>
        </p:txBody>
      </p:sp>
      <p:sp>
        <p:nvSpPr>
          <p:cNvPr id="5" name="Rezervirano mjesto teksta 4"/>
          <p:cNvSpPr>
            <a:spLocks noGrp="1"/>
          </p:cNvSpPr>
          <p:nvPr>
            <p:ph type="body" sz="quarter" idx="3"/>
          </p:nvPr>
        </p:nvSpPr>
        <p:spPr>
          <a:xfrm>
            <a:off x="5796135" y="1535113"/>
            <a:ext cx="289066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6" name="Rezervirano mjesto sadržaja 5"/>
          <p:cNvSpPr>
            <a:spLocks noGrp="1"/>
          </p:cNvSpPr>
          <p:nvPr>
            <p:ph sz="quarter" idx="4"/>
          </p:nvPr>
        </p:nvSpPr>
        <p:spPr>
          <a:xfrm>
            <a:off x="5796135" y="2174875"/>
            <a:ext cx="2890665" cy="3951288"/>
          </a:xfrm>
        </p:spPr>
        <p:txBody>
          <a:bodyPr/>
          <a:lstStyle>
            <a:lvl1pPr>
              <a:defRPr sz="2400">
                <a:latin typeface="Calibri" panose="020F0502020204030204" pitchFamily="34" charset="0"/>
              </a:defRPr>
            </a:lvl1pPr>
            <a:lvl2pPr>
              <a:defRPr sz="2000">
                <a:latin typeface="Calibri" panose="020F0502020204030204" pitchFamily="34" charset="0"/>
              </a:defRPr>
            </a:lvl2pPr>
            <a:lvl3pPr>
              <a:defRPr sz="1800">
                <a:latin typeface="Calibri" panose="020F0502020204030204" pitchFamily="34" charset="0"/>
              </a:defRPr>
            </a:lvl3pPr>
            <a:lvl4pPr>
              <a:defRPr sz="1600">
                <a:latin typeface="Calibri" panose="020F0502020204030204" pitchFamily="34" charset="0"/>
              </a:defRPr>
            </a:lvl4pPr>
            <a:lvl5pPr>
              <a:defRPr sz="1600">
                <a:latin typeface="Calibri" panose="020F0502020204030204" pitchFamily="34" charset="0"/>
              </a:defRPr>
            </a:lvl5pPr>
            <a:lvl6pPr>
              <a:defRPr sz="1600"/>
            </a:lvl6pPr>
            <a:lvl7pPr>
              <a:defRPr sz="1600"/>
            </a:lvl7pPr>
            <a:lvl8pPr>
              <a:defRPr sz="1600"/>
            </a:lvl8pPr>
            <a:lvl9pPr>
              <a:defRPr sz="1600"/>
            </a:lvl9pPr>
          </a:lstStyle>
          <a:p>
            <a:pPr lvl="0"/>
            <a:r>
              <a:rPr lang="hr-HR" dirty="0"/>
              <a:t>Uredite stilove teksta matrice</a:t>
            </a:r>
          </a:p>
          <a:p>
            <a:pPr lvl="1"/>
            <a:r>
              <a:rPr lang="hr-HR" dirty="0"/>
              <a:t>Druga razina</a:t>
            </a:r>
          </a:p>
          <a:p>
            <a:pPr lvl="2"/>
            <a:r>
              <a:rPr lang="hr-HR" dirty="0"/>
              <a:t>Treća razina</a:t>
            </a:r>
          </a:p>
          <a:p>
            <a:pPr lvl="3"/>
            <a:r>
              <a:rPr lang="hr-HR" dirty="0"/>
              <a:t>Četvrta razina</a:t>
            </a:r>
          </a:p>
          <a:p>
            <a:pPr lvl="4"/>
            <a:r>
              <a:rPr lang="hr-HR" dirty="0"/>
              <a:t>Peta razina</a:t>
            </a:r>
          </a:p>
        </p:txBody>
      </p:sp>
      <p:sp>
        <p:nvSpPr>
          <p:cNvPr id="7" name="Rezervirano mjesto datuma 6"/>
          <p:cNvSpPr>
            <a:spLocks noGrp="1"/>
          </p:cNvSpPr>
          <p:nvPr>
            <p:ph type="dt" sz="half" idx="10"/>
          </p:nvPr>
        </p:nvSpPr>
        <p:spPr/>
        <p:txBody>
          <a:bodyPr/>
          <a:lstStyle/>
          <a:p>
            <a:fld id="{7380EE54-9B1A-41BA-AA6E-FE5DB895568A}" type="datetime1">
              <a:rPr lang="hr-HR" smtClean="0"/>
              <a:t>26.1.2017.</a:t>
            </a:fld>
            <a:endParaRPr lang="hr-HR"/>
          </a:p>
        </p:txBody>
      </p:sp>
      <p:sp>
        <p:nvSpPr>
          <p:cNvPr id="8" name="Rezervirano mjesto podnožja 7"/>
          <p:cNvSpPr>
            <a:spLocks noGrp="1"/>
          </p:cNvSpPr>
          <p:nvPr>
            <p:ph type="ftr" sz="quarter" idx="11"/>
          </p:nvPr>
        </p:nvSpPr>
        <p:spPr/>
        <p:txBody>
          <a:bodyPr/>
          <a:lstStyle/>
          <a:p>
            <a:endParaRPr lang="hr-HR"/>
          </a:p>
        </p:txBody>
      </p:sp>
      <p:sp>
        <p:nvSpPr>
          <p:cNvPr id="9" name="Rezervirano mjesto broja slajda 8"/>
          <p:cNvSpPr>
            <a:spLocks noGrp="1"/>
          </p:cNvSpPr>
          <p:nvPr>
            <p:ph type="sldNum" sz="quarter" idx="12"/>
          </p:nvPr>
        </p:nvSpPr>
        <p:spPr/>
        <p:txBody>
          <a:bodyPr/>
          <a:lstStyle/>
          <a:p>
            <a:fld id="{D1920585-69E5-42BE-8E43-4C1BDC737DD8}" type="slidenum">
              <a:rPr lang="hr-HR" smtClean="0"/>
              <a:t>‹#›</a:t>
            </a:fld>
            <a:endParaRPr lang="hr-HR"/>
          </a:p>
        </p:txBody>
      </p:sp>
    </p:spTree>
    <p:extLst>
      <p:ext uri="{BB962C8B-B14F-4D97-AF65-F5344CB8AC3E}">
        <p14:creationId xmlns:p14="http://schemas.microsoft.com/office/powerpoint/2010/main" val="2664420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solidFill>
                  <a:schemeClr val="tx1"/>
                </a:solidFill>
                <a:latin typeface="Calibri" panose="020F0502020204030204" pitchFamily="34" charset="0"/>
              </a:defRPr>
            </a:lvl1pPr>
          </a:lstStyle>
          <a:p>
            <a:r>
              <a:rPr lang="hr-HR"/>
              <a:t>Uredite stil naslova matrice</a:t>
            </a:r>
          </a:p>
        </p:txBody>
      </p:sp>
      <p:sp>
        <p:nvSpPr>
          <p:cNvPr id="3" name="Rezervirano mjesto datuma 2"/>
          <p:cNvSpPr>
            <a:spLocks noGrp="1"/>
          </p:cNvSpPr>
          <p:nvPr>
            <p:ph type="dt" sz="half" idx="10"/>
          </p:nvPr>
        </p:nvSpPr>
        <p:spPr>
          <a:xfrm>
            <a:off x="457200" y="6356350"/>
            <a:ext cx="2133600" cy="365125"/>
          </a:xfrm>
          <a:prstGeom prst="rect">
            <a:avLst/>
          </a:prstGeom>
        </p:spPr>
        <p:txBody>
          <a:bodyPr/>
          <a:lstStyle/>
          <a:p>
            <a:fld id="{FCC4902A-5BD2-45FD-9042-820FA8D3F412}" type="datetime1">
              <a:rPr lang="hr-HR" smtClean="0"/>
              <a:t>26.1.2017.</a:t>
            </a:fld>
            <a:endParaRPr lang="hr-HR"/>
          </a:p>
        </p:txBody>
      </p:sp>
      <p:sp>
        <p:nvSpPr>
          <p:cNvPr id="4" name="Rezervirano mjesto podnožja 3"/>
          <p:cNvSpPr>
            <a:spLocks noGrp="1"/>
          </p:cNvSpPr>
          <p:nvPr>
            <p:ph type="ftr" sz="quarter" idx="11"/>
          </p:nvPr>
        </p:nvSpPr>
        <p:spPr>
          <a:xfrm>
            <a:off x="3124200" y="6356350"/>
            <a:ext cx="2895600" cy="365125"/>
          </a:xfrm>
          <a:prstGeom prst="rect">
            <a:avLst/>
          </a:prstGeom>
        </p:spPr>
        <p:txBody>
          <a:bodyPr/>
          <a:lstStyle/>
          <a:p>
            <a:endParaRPr lang="hr-HR"/>
          </a:p>
        </p:txBody>
      </p:sp>
      <p:sp>
        <p:nvSpPr>
          <p:cNvPr id="5" name="Rezervirano mjesto broja slajda 4"/>
          <p:cNvSpPr>
            <a:spLocks noGrp="1"/>
          </p:cNvSpPr>
          <p:nvPr>
            <p:ph type="sldNum" sz="quarter" idx="12"/>
          </p:nvPr>
        </p:nvSpPr>
        <p:spPr>
          <a:xfrm>
            <a:off x="6553200" y="6356350"/>
            <a:ext cx="2133600" cy="365125"/>
          </a:xfrm>
          <a:prstGeom prst="rect">
            <a:avLst/>
          </a:prstGeom>
        </p:spPr>
        <p:txBody>
          <a:bodyPr/>
          <a:lstStyle/>
          <a:p>
            <a:fld id="{395523CF-E58D-4F13-8DD1-8C3A55F0FC58}" type="slidenum">
              <a:rPr lang="hr-HR" smtClean="0"/>
              <a:t>‹#›</a:t>
            </a:fld>
            <a:endParaRPr lang="hr-HR"/>
          </a:p>
        </p:txBody>
      </p:sp>
    </p:spTree>
    <p:extLst>
      <p:ext uri="{BB962C8B-B14F-4D97-AF65-F5344CB8AC3E}">
        <p14:creationId xmlns:p14="http://schemas.microsoft.com/office/powerpoint/2010/main" val="701863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739BC8E5-2C26-4BB8-9B7F-472E03C3C352}" type="datetime1">
              <a:rPr lang="hr-HR" smtClean="0"/>
              <a:t>26.1.2017.</a:t>
            </a:fld>
            <a:endParaRPr lang="hr-HR"/>
          </a:p>
        </p:txBody>
      </p:sp>
      <p:sp>
        <p:nvSpPr>
          <p:cNvPr id="3" name="Rezervirano mjesto podnožja 2"/>
          <p:cNvSpPr>
            <a:spLocks noGrp="1"/>
          </p:cNvSpPr>
          <p:nvPr>
            <p:ph type="ftr" sz="quarter" idx="11"/>
          </p:nvPr>
        </p:nvSpPr>
        <p:spPr/>
        <p:txBody>
          <a:bodyPr/>
          <a:lstStyle/>
          <a:p>
            <a:endParaRPr lang="hr-HR"/>
          </a:p>
        </p:txBody>
      </p:sp>
      <p:sp>
        <p:nvSpPr>
          <p:cNvPr id="4" name="Rezervirano mjesto broja slajda 3"/>
          <p:cNvSpPr>
            <a:spLocks noGrp="1"/>
          </p:cNvSpPr>
          <p:nvPr>
            <p:ph type="sldNum" sz="quarter" idx="12"/>
          </p:nvPr>
        </p:nvSpPr>
        <p:spPr/>
        <p:txBody>
          <a:bodyPr/>
          <a:lstStyle/>
          <a:p>
            <a:fld id="{D1920585-69E5-42BE-8E43-4C1BDC737DD8}" type="slidenum">
              <a:rPr lang="hr-HR" smtClean="0"/>
              <a:t>‹#›</a:t>
            </a:fld>
            <a:endParaRPr lang="hr-HR"/>
          </a:p>
        </p:txBody>
      </p:sp>
    </p:spTree>
    <p:extLst>
      <p:ext uri="{BB962C8B-B14F-4D97-AF65-F5344CB8AC3E}">
        <p14:creationId xmlns:p14="http://schemas.microsoft.com/office/powerpoint/2010/main" val="2178836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1475656" y="260648"/>
            <a:ext cx="3008313" cy="1162050"/>
          </a:xfrm>
        </p:spPr>
        <p:txBody>
          <a:bodyPr anchor="b"/>
          <a:lstStyle>
            <a:lvl1pPr algn="l">
              <a:defRPr sz="2000" b="1"/>
            </a:lvl1pPr>
          </a:lstStyle>
          <a:p>
            <a:r>
              <a:rPr lang="hr-HR"/>
              <a:t>Uredite stil naslova matrice</a:t>
            </a:r>
          </a:p>
        </p:txBody>
      </p:sp>
      <p:sp>
        <p:nvSpPr>
          <p:cNvPr id="3" name="Rezervirano mjesto sadržaja 2"/>
          <p:cNvSpPr>
            <a:spLocks noGrp="1"/>
          </p:cNvSpPr>
          <p:nvPr>
            <p:ph idx="1"/>
          </p:nvPr>
        </p:nvSpPr>
        <p:spPr>
          <a:xfrm>
            <a:off x="4572000" y="273050"/>
            <a:ext cx="41148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dirty="0"/>
              <a:t>Uredite stilove teksta matrice</a:t>
            </a:r>
          </a:p>
          <a:p>
            <a:pPr lvl="1"/>
            <a:r>
              <a:rPr lang="hr-HR" dirty="0"/>
              <a:t>Druga razina</a:t>
            </a:r>
          </a:p>
          <a:p>
            <a:pPr lvl="2"/>
            <a:r>
              <a:rPr lang="hr-HR" dirty="0"/>
              <a:t>Treća razina</a:t>
            </a:r>
          </a:p>
          <a:p>
            <a:pPr lvl="3"/>
            <a:r>
              <a:rPr lang="hr-HR" dirty="0"/>
              <a:t>Četvrta razina</a:t>
            </a:r>
          </a:p>
          <a:p>
            <a:pPr lvl="4"/>
            <a:r>
              <a:rPr lang="hr-HR" dirty="0"/>
              <a:t>Peta razina</a:t>
            </a:r>
          </a:p>
        </p:txBody>
      </p:sp>
      <p:sp>
        <p:nvSpPr>
          <p:cNvPr id="4" name="Rezervirano mjesto teksta 3"/>
          <p:cNvSpPr>
            <a:spLocks noGrp="1"/>
          </p:cNvSpPr>
          <p:nvPr>
            <p:ph type="body" sz="half" idx="2"/>
          </p:nvPr>
        </p:nvSpPr>
        <p:spPr>
          <a:xfrm>
            <a:off x="1475656" y="1412776"/>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Uredite stilove teksta matrice</a:t>
            </a:r>
          </a:p>
        </p:txBody>
      </p:sp>
    </p:spTree>
    <p:extLst>
      <p:ext uri="{BB962C8B-B14F-4D97-AF65-F5344CB8AC3E}">
        <p14:creationId xmlns:p14="http://schemas.microsoft.com/office/powerpoint/2010/main" val="744437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hr-HR"/>
              <a:t>Uredite stil naslova matrice</a:t>
            </a:r>
          </a:p>
        </p:txBody>
      </p:sp>
      <p:sp>
        <p:nvSpPr>
          <p:cNvPr id="3" name="Rezervirano mjesto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Uredite stilove teksta matrice</a:t>
            </a:r>
          </a:p>
        </p:txBody>
      </p:sp>
      <p:sp>
        <p:nvSpPr>
          <p:cNvPr id="5" name="Rezervirano mjesto datuma 4"/>
          <p:cNvSpPr>
            <a:spLocks noGrp="1"/>
          </p:cNvSpPr>
          <p:nvPr>
            <p:ph type="dt" sz="half" idx="10"/>
          </p:nvPr>
        </p:nvSpPr>
        <p:spPr>
          <a:xfrm>
            <a:off x="457200" y="6356350"/>
            <a:ext cx="2133600" cy="365125"/>
          </a:xfrm>
          <a:prstGeom prst="rect">
            <a:avLst/>
          </a:prstGeom>
        </p:spPr>
        <p:txBody>
          <a:bodyPr/>
          <a:lstStyle/>
          <a:p>
            <a:fld id="{E0F76B41-A3BF-49F5-9761-D6E7BAC40CEE}" type="datetime1">
              <a:rPr lang="hr-HR" smtClean="0"/>
              <a:t>26.1.2017.</a:t>
            </a:fld>
            <a:endParaRPr lang="hr-HR"/>
          </a:p>
        </p:txBody>
      </p:sp>
      <p:sp>
        <p:nvSpPr>
          <p:cNvPr id="6" name="Rezervirano mjesto podnožja 5"/>
          <p:cNvSpPr>
            <a:spLocks noGrp="1"/>
          </p:cNvSpPr>
          <p:nvPr>
            <p:ph type="ftr" sz="quarter" idx="11"/>
          </p:nvPr>
        </p:nvSpPr>
        <p:spPr>
          <a:xfrm>
            <a:off x="3124200" y="6356350"/>
            <a:ext cx="2895600" cy="365125"/>
          </a:xfrm>
          <a:prstGeom prst="rect">
            <a:avLst/>
          </a:prstGeom>
        </p:spPr>
        <p:txBody>
          <a:bodyPr/>
          <a:lstStyle/>
          <a:p>
            <a:endParaRPr lang="hr-HR"/>
          </a:p>
        </p:txBody>
      </p:sp>
      <p:sp>
        <p:nvSpPr>
          <p:cNvPr id="7" name="Rezervirano mjesto broja slajda 6"/>
          <p:cNvSpPr>
            <a:spLocks noGrp="1"/>
          </p:cNvSpPr>
          <p:nvPr>
            <p:ph type="sldNum" sz="quarter" idx="12"/>
          </p:nvPr>
        </p:nvSpPr>
        <p:spPr>
          <a:xfrm>
            <a:off x="6553200" y="6356350"/>
            <a:ext cx="2133600" cy="365125"/>
          </a:xfrm>
          <a:prstGeom prst="rect">
            <a:avLst/>
          </a:prstGeom>
        </p:spPr>
        <p:txBody>
          <a:bodyPr/>
          <a:lstStyle/>
          <a:p>
            <a:fld id="{395523CF-E58D-4F13-8DD1-8C3A55F0FC58}" type="slidenum">
              <a:rPr lang="hr-HR" smtClean="0"/>
              <a:t>‹#›</a:t>
            </a:fld>
            <a:endParaRPr lang="hr-HR"/>
          </a:p>
        </p:txBody>
      </p:sp>
    </p:spTree>
    <p:extLst>
      <p:ext uri="{BB962C8B-B14F-4D97-AF65-F5344CB8AC3E}">
        <p14:creationId xmlns:p14="http://schemas.microsoft.com/office/powerpoint/2010/main" val="4186145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naslova 1"/>
          <p:cNvSpPr>
            <a:spLocks noGrp="1"/>
          </p:cNvSpPr>
          <p:nvPr>
            <p:ph type="title"/>
          </p:nvPr>
        </p:nvSpPr>
        <p:spPr>
          <a:xfrm>
            <a:off x="1619672" y="274638"/>
            <a:ext cx="7067128" cy="1143000"/>
          </a:xfrm>
          <a:prstGeom prst="rect">
            <a:avLst/>
          </a:prstGeom>
        </p:spPr>
        <p:txBody>
          <a:bodyPr vert="horz" lIns="91440" tIns="45720" rIns="91440" bIns="45720" rtlCol="0" anchor="ctr">
            <a:normAutofit/>
          </a:bodyPr>
          <a:lstStyle/>
          <a:p>
            <a:r>
              <a:rPr lang="hr-HR" dirty="0"/>
              <a:t>Uredite stil naslova matrice</a:t>
            </a:r>
          </a:p>
        </p:txBody>
      </p:sp>
      <p:sp>
        <p:nvSpPr>
          <p:cNvPr id="3" name="Rezervirano mjesto teksta 2"/>
          <p:cNvSpPr>
            <a:spLocks noGrp="1"/>
          </p:cNvSpPr>
          <p:nvPr>
            <p:ph type="body" idx="1"/>
          </p:nvPr>
        </p:nvSpPr>
        <p:spPr>
          <a:xfrm>
            <a:off x="1619672" y="1600200"/>
            <a:ext cx="7067128" cy="4525963"/>
          </a:xfrm>
          <a:prstGeom prst="rect">
            <a:avLst/>
          </a:prstGeom>
        </p:spPr>
        <p:txBody>
          <a:bodyPr vert="horz" lIns="91440" tIns="45720" rIns="91440" bIns="45720" rtlCol="0">
            <a:normAutofit/>
          </a:bodyPr>
          <a:lstStyle/>
          <a:p>
            <a:pPr lvl="0"/>
            <a:r>
              <a:rPr lang="hr-HR" dirty="0"/>
              <a:t>Uredite stilove teksta matrice</a:t>
            </a:r>
          </a:p>
          <a:p>
            <a:pPr lvl="1"/>
            <a:r>
              <a:rPr lang="hr-HR" dirty="0"/>
              <a:t>Druga razina</a:t>
            </a:r>
          </a:p>
          <a:p>
            <a:pPr lvl="0"/>
            <a:r>
              <a:rPr lang="hr-HR" dirty="0"/>
              <a:t>Treća razina</a:t>
            </a:r>
          </a:p>
          <a:p>
            <a:pPr lvl="1"/>
            <a:r>
              <a:rPr lang="hr-HR" dirty="0"/>
              <a:t>Četvrta razina</a:t>
            </a:r>
          </a:p>
          <a:p>
            <a:pPr lvl="2"/>
            <a:r>
              <a:rPr lang="hr-HR" dirty="0"/>
              <a:t>Peta razina</a:t>
            </a:r>
          </a:p>
        </p:txBody>
      </p:sp>
      <p:pic>
        <p:nvPicPr>
          <p:cNvPr id="1028" name="Picture 4"/>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1370176" cy="37890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9" name="Ravni poveznik 8"/>
          <p:cNvCxnSpPr/>
          <p:nvPr userDrawn="1"/>
        </p:nvCxnSpPr>
        <p:spPr>
          <a:xfrm>
            <a:off x="1528200" y="0"/>
            <a:ext cx="0" cy="685800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8" name="Grupa 7"/>
          <p:cNvGrpSpPr>
            <a:grpSpLocks/>
          </p:cNvGrpSpPr>
          <p:nvPr userDrawn="1"/>
        </p:nvGrpSpPr>
        <p:grpSpPr bwMode="auto">
          <a:xfrm>
            <a:off x="291231" y="4101230"/>
            <a:ext cx="1196413" cy="938778"/>
            <a:chOff x="0" y="0"/>
            <a:chExt cx="2926" cy="2438"/>
          </a:xfrm>
        </p:grpSpPr>
        <p:sp>
          <p:nvSpPr>
            <p:cNvPr id="11" name="Text Box 3"/>
            <p:cNvSpPr txBox="1">
              <a:spLocks noChangeArrowheads="1"/>
            </p:cNvSpPr>
            <p:nvPr userDrawn="1"/>
          </p:nvSpPr>
          <p:spPr bwMode="auto">
            <a:xfrm>
              <a:off x="1228" y="1522"/>
              <a:ext cx="1698" cy="916"/>
            </a:xfrm>
            <a:prstGeom prst="rect">
              <a:avLst/>
            </a:prstGeom>
            <a:solidFill>
              <a:srgbClr val="FFFFFF"/>
            </a:solidFill>
            <a:ln w="9525">
              <a:solidFill>
                <a:srgbClr val="FFFFFF"/>
              </a:solidFill>
              <a:miter lim="800000"/>
              <a:headEnd/>
              <a:tailEnd/>
            </a:ln>
          </p:spPr>
          <p:txBody>
            <a:bodyPr wrap="square" lIns="91440" tIns="45720" rIns="91440" bIns="4572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hr-HR" sz="900" b="0" i="1" u="none" strike="noStrike" baseline="0" dirty="0">
                  <a:solidFill>
                    <a:srgbClr val="116319"/>
                  </a:solidFill>
                  <a:latin typeface="Comic Sans MS" panose="030F0702030302020204" pitchFamily="66" charset="0"/>
                </a:rPr>
                <a:t>Zagorje</a:t>
              </a:r>
              <a:endParaRPr lang="hr-HR" sz="700" b="0" i="1" u="none" strike="noStrike" baseline="0" dirty="0">
                <a:solidFill>
                  <a:srgbClr val="000000"/>
                </a:solidFill>
                <a:latin typeface="Comic Sans MS" panose="030F0702030302020204" pitchFamily="66" charset="0"/>
                <a:cs typeface="Times New Roman"/>
              </a:endParaRPr>
            </a:p>
            <a:p>
              <a:pPr algn="l" rtl="0">
                <a:defRPr sz="1000"/>
              </a:pPr>
              <a:endParaRPr lang="hr-HR" sz="700" b="0" i="0" u="none" strike="noStrike" baseline="0" dirty="0">
                <a:solidFill>
                  <a:srgbClr val="000000"/>
                </a:solidFill>
                <a:latin typeface="Times New Roman"/>
                <a:cs typeface="Times New Roman"/>
              </a:endParaRPr>
            </a:p>
          </p:txBody>
        </p:sp>
        <p:pic>
          <p:nvPicPr>
            <p:cNvPr id="12" name="Picture 1" descr="\\Zajed-zoran\kzž logo\grb,zastava,tabla\logo puna rezolucija_bez_pozadine copy.png"/>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1914" cy="1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3" name="Picture 5"/>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91231" y="5373216"/>
            <a:ext cx="1028301" cy="82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zervirano mjesto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E2E088-E07A-41DD-B09F-5D6265808B54}" type="datetime1">
              <a:rPr lang="hr-HR" smtClean="0"/>
              <a:t>26.1.2017.</a:t>
            </a:fld>
            <a:endParaRPr lang="hr-HR"/>
          </a:p>
        </p:txBody>
      </p:sp>
      <p:sp>
        <p:nvSpPr>
          <p:cNvPr id="5" name="Rezervirano mjesto podnožj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920585-69E5-42BE-8E43-4C1BDC737DD8}" type="slidenum">
              <a:rPr lang="hr-HR" smtClean="0"/>
              <a:t>‹#›</a:t>
            </a:fld>
            <a:endParaRPr lang="hr-HR"/>
          </a:p>
        </p:txBody>
      </p:sp>
    </p:spTree>
    <p:extLst>
      <p:ext uri="{BB962C8B-B14F-4D97-AF65-F5344CB8AC3E}">
        <p14:creationId xmlns:p14="http://schemas.microsoft.com/office/powerpoint/2010/main" val="3451424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Calibri" panose="020F050202020403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Calibri" panose="020F050202020403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Calibri" panose="020F050202020403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kzz.hr/" TargetMode="Externa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8.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19.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8.xml"/><Relationship Id="rId1" Type="http://schemas.openxmlformats.org/officeDocument/2006/relationships/vmlDrawing" Target="../drawings/vmlDrawing2.vml"/><Relationship Id="rId4" Type="http://schemas.openxmlformats.org/officeDocument/2006/relationships/image" Target="../media/image5.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hyperlink" Target="http://www.kzz.hr/poziv-programi-branitelji-2017" TargetMode="Externa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slov 4"/>
          <p:cNvSpPr>
            <a:spLocks noGrp="1"/>
          </p:cNvSpPr>
          <p:nvPr>
            <p:ph type="title"/>
          </p:nvPr>
        </p:nvSpPr>
        <p:spPr>
          <a:xfrm>
            <a:off x="1619672" y="1484784"/>
            <a:ext cx="7067128" cy="1143000"/>
          </a:xfrm>
        </p:spPr>
        <p:txBody>
          <a:bodyPr>
            <a:noAutofit/>
          </a:bodyPr>
          <a:lstStyle/>
          <a:p>
            <a:r>
              <a:rPr lang="hr-HR" sz="2400" dirty="0"/>
              <a:t>Javni poziv udrugama za prijavu programa i projekata usmjerenih </a:t>
            </a:r>
            <a:r>
              <a:rPr lang="hr-HR" sz="2400" dirty="0">
                <a:solidFill>
                  <a:schemeClr val="accent4">
                    <a:lumMod val="60000"/>
                    <a:lumOff val="40000"/>
                  </a:schemeClr>
                </a:solidFill>
              </a:rPr>
              <a:t>očuvanju digniteta i promicanju istine o Domovinskom ratu</a:t>
            </a:r>
            <a:r>
              <a:rPr lang="hr-HR" sz="2400" dirty="0"/>
              <a:t>, psihološko i socijalno </a:t>
            </a:r>
            <a:r>
              <a:rPr lang="hr-HR" sz="2400" dirty="0">
                <a:solidFill>
                  <a:schemeClr val="accent4">
                    <a:lumMod val="60000"/>
                    <a:lumOff val="40000"/>
                  </a:schemeClr>
                </a:solidFill>
              </a:rPr>
              <a:t>osnaživanje </a:t>
            </a:r>
            <a:r>
              <a:rPr lang="hr-HR" sz="2400" dirty="0"/>
              <a:t>te </a:t>
            </a:r>
            <a:r>
              <a:rPr lang="hr-HR" sz="2400" dirty="0">
                <a:solidFill>
                  <a:schemeClr val="accent4">
                    <a:lumMod val="60000"/>
                    <a:lumOff val="40000"/>
                  </a:schemeClr>
                </a:solidFill>
              </a:rPr>
              <a:t>podizanje kvalitete življenja hrvatskih branitelja </a:t>
            </a:r>
            <a:r>
              <a:rPr lang="hr-HR" sz="2400" dirty="0"/>
              <a:t>na području Krapinsko-zagorske županije</a:t>
            </a:r>
          </a:p>
        </p:txBody>
      </p:sp>
      <p:sp>
        <p:nvSpPr>
          <p:cNvPr id="6" name="Rezervirano mjesto sadržaja 5"/>
          <p:cNvSpPr>
            <a:spLocks noGrp="1"/>
          </p:cNvSpPr>
          <p:nvPr>
            <p:ph idx="1"/>
          </p:nvPr>
        </p:nvSpPr>
        <p:spPr>
          <a:xfrm>
            <a:off x="1619672" y="4293096"/>
            <a:ext cx="7067128" cy="1833067"/>
          </a:xfrm>
        </p:spPr>
        <p:txBody>
          <a:bodyPr/>
          <a:lstStyle/>
          <a:p>
            <a:pPr marL="0" indent="0" algn="ctr">
              <a:buNone/>
            </a:pPr>
            <a:r>
              <a:rPr lang="hr-HR" b="1" dirty="0"/>
              <a:t>RADIONICA ZA POTENCIJALNE PRIJAVITELJE</a:t>
            </a:r>
          </a:p>
          <a:p>
            <a:pPr marL="0" indent="0" algn="ctr">
              <a:buNone/>
            </a:pPr>
            <a:r>
              <a:rPr lang="hr-HR" b="1" dirty="0">
                <a:solidFill>
                  <a:schemeClr val="accent4">
                    <a:lumMod val="75000"/>
                  </a:schemeClr>
                </a:solidFill>
              </a:rPr>
              <a:t>ZABOK 26/01/2017</a:t>
            </a:r>
            <a:endParaRPr lang="en-US" b="1" dirty="0">
              <a:solidFill>
                <a:schemeClr val="accent4">
                  <a:lumMod val="75000"/>
                </a:schemeClr>
              </a:solidFill>
            </a:endParaRPr>
          </a:p>
          <a:p>
            <a:pPr marL="0" indent="0">
              <a:buNone/>
            </a:pPr>
            <a:endParaRPr lang="hr-HR" dirty="0"/>
          </a:p>
        </p:txBody>
      </p:sp>
      <p:sp>
        <p:nvSpPr>
          <p:cNvPr id="2" name="Rezervirano mjesto broja slajda 1"/>
          <p:cNvSpPr>
            <a:spLocks noGrp="1"/>
          </p:cNvSpPr>
          <p:nvPr>
            <p:ph type="sldNum" sz="quarter" idx="12"/>
          </p:nvPr>
        </p:nvSpPr>
        <p:spPr/>
        <p:txBody>
          <a:bodyPr/>
          <a:lstStyle/>
          <a:p>
            <a:fld id="{D1920585-69E5-42BE-8E43-4C1BDC737DD8}" type="slidenum">
              <a:rPr lang="hr-HR" smtClean="0"/>
              <a:t>1</a:t>
            </a:fld>
            <a:endParaRPr lang="hr-HR"/>
          </a:p>
        </p:txBody>
      </p:sp>
      <p:cxnSp>
        <p:nvCxnSpPr>
          <p:cNvPr id="4" name="Ravni poveznik 3"/>
          <p:cNvCxnSpPr/>
          <p:nvPr/>
        </p:nvCxnSpPr>
        <p:spPr>
          <a:xfrm>
            <a:off x="1835696" y="3861048"/>
            <a:ext cx="6851104" cy="0"/>
          </a:xfrm>
          <a:prstGeom prst="line">
            <a:avLst/>
          </a:prstGeom>
          <a:ln w="31750">
            <a:solidFill>
              <a:schemeClr val="accent4">
                <a:lumMod val="75000"/>
              </a:schemeClr>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3632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a:t>Prihvatljivi troškovi – izravni i neizravni</a:t>
            </a:r>
          </a:p>
        </p:txBody>
      </p:sp>
      <p:sp>
        <p:nvSpPr>
          <p:cNvPr id="3" name="Rezervirano mjesto sadržaja 2"/>
          <p:cNvSpPr>
            <a:spLocks noGrp="1"/>
          </p:cNvSpPr>
          <p:nvPr>
            <p:ph idx="1"/>
          </p:nvPr>
        </p:nvSpPr>
        <p:spPr>
          <a:xfrm>
            <a:off x="1619672" y="1600200"/>
            <a:ext cx="7067128" cy="5121275"/>
          </a:xfrm>
        </p:spPr>
        <p:txBody>
          <a:bodyPr>
            <a:normAutofit fontScale="47500" lnSpcReduction="20000"/>
          </a:bodyPr>
          <a:lstStyle/>
          <a:p>
            <a:r>
              <a:rPr lang="hr-HR" dirty="0"/>
              <a:t>IZRAVNI troškovi:</a:t>
            </a:r>
          </a:p>
          <a:p>
            <a:pPr lvl="1"/>
            <a:r>
              <a:rPr lang="hr-HR" sz="2900" dirty="0"/>
              <a:t>Troškovi </a:t>
            </a:r>
            <a:r>
              <a:rPr lang="hr-HR" sz="2900" dirty="0">
                <a:solidFill>
                  <a:schemeClr val="accent1">
                    <a:lumMod val="75000"/>
                  </a:schemeClr>
                </a:solidFill>
              </a:rPr>
              <a:t>plaća i naknada voditeljima programa/projekta i vanjskim suradnicima </a:t>
            </a:r>
            <a:r>
              <a:rPr lang="hr-HR" sz="2900" dirty="0"/>
              <a:t>angažiranim na programu/projektu koji odgovaraju stvarnim izdacima za plaće te porezima i doprinosima iz plaće i drugim troškovima vezanim uz plaću, sukladno odredbama Pravilnika i Uredbe;</a:t>
            </a:r>
            <a:endParaRPr lang="en-US" sz="2900" dirty="0"/>
          </a:p>
          <a:p>
            <a:pPr lvl="1"/>
            <a:r>
              <a:rPr lang="hr-HR" sz="2900" dirty="0"/>
              <a:t>Troškovi </a:t>
            </a:r>
            <a:r>
              <a:rPr lang="hr-HR" sz="2900" dirty="0">
                <a:solidFill>
                  <a:schemeClr val="accent1">
                    <a:lumMod val="75000"/>
                  </a:schemeClr>
                </a:solidFill>
              </a:rPr>
              <a:t>provedbe programa/projekta </a:t>
            </a:r>
            <a:r>
              <a:rPr lang="hr-HR" sz="2900" dirty="0"/>
              <a:t>kao što su troškovi najma prostora, pripreme i tiska materijala, troškovi osvježenja za sudionike radionica, kotizacija za seminare, intelektualne usluge, troškovi zaposlene osobe koja radi na programu/projektu i sl.; </a:t>
            </a:r>
            <a:endParaRPr lang="en-US" sz="2900" dirty="0"/>
          </a:p>
          <a:p>
            <a:pPr lvl="1"/>
            <a:r>
              <a:rPr lang="hr-HR" sz="2900" dirty="0"/>
              <a:t>Troškovi </a:t>
            </a:r>
            <a:r>
              <a:rPr lang="hr-HR" sz="2900" dirty="0">
                <a:solidFill>
                  <a:schemeClr val="accent1">
                    <a:lumMod val="75000"/>
                  </a:schemeClr>
                </a:solidFill>
              </a:rPr>
              <a:t>komunikacije</a:t>
            </a:r>
            <a:r>
              <a:rPr lang="hr-HR" sz="2900" dirty="0"/>
              <a:t> kao što su radijske objave, objave u tiskanim medijima, troškovi promotivnog materijala (brošura, letak, promotivne vrećice, majice, USB </a:t>
            </a:r>
            <a:r>
              <a:rPr lang="hr-HR" sz="2900" dirty="0" err="1"/>
              <a:t>stickovi</a:t>
            </a:r>
            <a:r>
              <a:rPr lang="hr-HR" sz="2900" dirty="0"/>
              <a:t> i sl.);</a:t>
            </a:r>
            <a:endParaRPr lang="en-US" sz="2900" dirty="0"/>
          </a:p>
          <a:p>
            <a:pPr lvl="1"/>
            <a:r>
              <a:rPr lang="hr-HR" sz="2900" dirty="0"/>
              <a:t>Troškovi </a:t>
            </a:r>
            <a:r>
              <a:rPr lang="hr-HR" sz="2900" dirty="0">
                <a:solidFill>
                  <a:schemeClr val="accent1">
                    <a:lumMod val="75000"/>
                  </a:schemeClr>
                </a:solidFill>
              </a:rPr>
              <a:t>opreme</a:t>
            </a:r>
            <a:r>
              <a:rPr lang="hr-HR" sz="2900" dirty="0"/>
              <a:t> koja se nabavlja isključivo za provedbu aktivnosti kao što je računalo, pisač, fotokopirni uređaj, fotoaparat, stolovi, stolice pod uvjetom da se isti upišu u knjigu materijalne imovine, </a:t>
            </a:r>
            <a:r>
              <a:rPr lang="hr-HR" sz="2900" dirty="0">
                <a:solidFill>
                  <a:schemeClr val="accent1">
                    <a:lumMod val="75000"/>
                  </a:schemeClr>
                </a:solidFill>
              </a:rPr>
              <a:t>do 15% ukupnog iznosa programa/projekta </a:t>
            </a:r>
            <a:r>
              <a:rPr lang="hr-HR" sz="2900" dirty="0"/>
              <a:t>financiranog iz proračuna Krapinsko-zagorske županije. U okviru programa/projekta može se financirati samo ona oprema koja je nužna za provedbu programskih/projektnih aktivnosti;</a:t>
            </a:r>
            <a:endParaRPr lang="en-US" sz="2900" dirty="0"/>
          </a:p>
          <a:p>
            <a:pPr lvl="1"/>
            <a:r>
              <a:rPr lang="hr-HR" sz="2900" dirty="0">
                <a:solidFill>
                  <a:schemeClr val="accent1">
                    <a:lumMod val="75000"/>
                  </a:schemeClr>
                </a:solidFill>
              </a:rPr>
              <a:t>Naknade i putni troškovi </a:t>
            </a:r>
            <a:r>
              <a:rPr lang="hr-HR" sz="2900" dirty="0"/>
              <a:t>kao što su troškovi putovanja na seminare, dnevnice, troškovi putovanja službenim ili privatnim vozilom (ako se putuje privatnim vozilom prihvaća se trošak od 2 kune po prijeđenom kilometru i trošak cestarina, a ako se putuje službenim vozilom prihvatljiv je trošak cestarine i trošak rezervoara goriva u odnosu na prijeđene kilometre), troškovi smještaja i slično. U putne troškove ubrajaju se samo troškovi osoba koji direktno sudjeluju u programu/projektu, a troškovi putovanja stručnjaka koji su podugovoreni za provedbu određene aktivnosti ubrajaju se u ukupni trošak honorara (ugovor o djelu ili ugovor o autorskom djelu).</a:t>
            </a:r>
            <a:endParaRPr lang="en-US" sz="2900" dirty="0"/>
          </a:p>
          <a:p>
            <a:pPr marL="0" indent="0">
              <a:buNone/>
            </a:pPr>
            <a:endParaRPr lang="hr-HR" dirty="0"/>
          </a:p>
        </p:txBody>
      </p:sp>
      <p:sp>
        <p:nvSpPr>
          <p:cNvPr id="4" name="Rezervirano mjesto broja slajda 3"/>
          <p:cNvSpPr>
            <a:spLocks noGrp="1"/>
          </p:cNvSpPr>
          <p:nvPr>
            <p:ph type="sldNum" sz="quarter" idx="12"/>
          </p:nvPr>
        </p:nvSpPr>
        <p:spPr/>
        <p:txBody>
          <a:bodyPr/>
          <a:lstStyle/>
          <a:p>
            <a:fld id="{D1920585-69E5-42BE-8E43-4C1BDC737DD8}" type="slidenum">
              <a:rPr lang="hr-HR" smtClean="0"/>
              <a:t>10</a:t>
            </a:fld>
            <a:endParaRPr lang="hr-HR"/>
          </a:p>
        </p:txBody>
      </p:sp>
    </p:spTree>
    <p:extLst>
      <p:ext uri="{BB962C8B-B14F-4D97-AF65-F5344CB8AC3E}">
        <p14:creationId xmlns:p14="http://schemas.microsoft.com/office/powerpoint/2010/main" val="29252271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a:t>Prihvatljivi troškovi – izravni i neizravni</a:t>
            </a:r>
          </a:p>
        </p:txBody>
      </p:sp>
      <p:sp>
        <p:nvSpPr>
          <p:cNvPr id="3" name="Rezervirano mjesto sadržaja 2"/>
          <p:cNvSpPr>
            <a:spLocks noGrp="1"/>
          </p:cNvSpPr>
          <p:nvPr>
            <p:ph idx="1"/>
          </p:nvPr>
        </p:nvSpPr>
        <p:spPr/>
        <p:txBody>
          <a:bodyPr>
            <a:normAutofit fontScale="92500" lnSpcReduction="20000"/>
          </a:bodyPr>
          <a:lstStyle/>
          <a:p>
            <a:r>
              <a:rPr lang="hr-HR" dirty="0"/>
              <a:t>NEIZRAVNI troškovi:</a:t>
            </a:r>
          </a:p>
          <a:p>
            <a:pPr lvl="1"/>
            <a:r>
              <a:rPr lang="hr-HR" dirty="0"/>
              <a:t>troškovi koji nisu izravno povezani s provedbom programa/projekta kao što su: </a:t>
            </a:r>
            <a:r>
              <a:rPr lang="hr-HR" dirty="0">
                <a:solidFill>
                  <a:schemeClr val="accent1">
                    <a:lumMod val="75000"/>
                  </a:schemeClr>
                </a:solidFill>
              </a:rPr>
              <a:t>troškovi obavljanja redovne djelatnosti</a:t>
            </a:r>
            <a:r>
              <a:rPr lang="hr-HR" dirty="0"/>
              <a:t> – najam prostora u kojem se odvija program/projekt, energija, voda, uredski materijal, sitan inventar, telefon, pošta i drugi indirektni troškovi koji nisu povezani s provedbom programa/projekta.</a:t>
            </a:r>
          </a:p>
          <a:p>
            <a:r>
              <a:rPr lang="hr-HR" dirty="0"/>
              <a:t>do 20% ukupnog iznosa financiranog programa/projekta sredstvima ovog Natječaja</a:t>
            </a:r>
            <a:endParaRPr lang="en-US" dirty="0"/>
          </a:p>
          <a:p>
            <a:endParaRPr lang="hr-HR" dirty="0"/>
          </a:p>
        </p:txBody>
      </p:sp>
      <p:sp>
        <p:nvSpPr>
          <p:cNvPr id="4" name="Rezervirano mjesto broja slajda 3"/>
          <p:cNvSpPr>
            <a:spLocks noGrp="1"/>
          </p:cNvSpPr>
          <p:nvPr>
            <p:ph type="sldNum" sz="quarter" idx="12"/>
          </p:nvPr>
        </p:nvSpPr>
        <p:spPr/>
        <p:txBody>
          <a:bodyPr/>
          <a:lstStyle/>
          <a:p>
            <a:fld id="{D1920585-69E5-42BE-8E43-4C1BDC737DD8}" type="slidenum">
              <a:rPr lang="hr-HR" smtClean="0"/>
              <a:t>11</a:t>
            </a:fld>
            <a:endParaRPr lang="hr-HR"/>
          </a:p>
        </p:txBody>
      </p:sp>
    </p:spTree>
    <p:extLst>
      <p:ext uri="{BB962C8B-B14F-4D97-AF65-F5344CB8AC3E}">
        <p14:creationId xmlns:p14="http://schemas.microsoft.com/office/powerpoint/2010/main" val="17015314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NEPRIHVATLJIVI TROŠKOVI</a:t>
            </a:r>
          </a:p>
        </p:txBody>
      </p:sp>
      <p:sp>
        <p:nvSpPr>
          <p:cNvPr id="3" name="Rezervirano mjesto sadržaja 2"/>
          <p:cNvSpPr>
            <a:spLocks noGrp="1"/>
          </p:cNvSpPr>
          <p:nvPr>
            <p:ph idx="1"/>
          </p:nvPr>
        </p:nvSpPr>
        <p:spPr/>
        <p:txBody>
          <a:bodyPr>
            <a:normAutofit fontScale="47500" lnSpcReduction="20000"/>
          </a:bodyPr>
          <a:lstStyle/>
          <a:p>
            <a:pPr lvl="0"/>
            <a:r>
              <a:rPr lang="hr-HR" dirty="0"/>
              <a:t>carinske i uvozne pristojbe ili bilo kakve druge naknade;</a:t>
            </a:r>
            <a:endParaRPr lang="en-US" dirty="0"/>
          </a:p>
          <a:p>
            <a:pPr lvl="0"/>
            <a:r>
              <a:rPr lang="hr-HR" dirty="0"/>
              <a:t>novčane kazne, financijske kazne i parnični troškovi;</a:t>
            </a:r>
            <a:endParaRPr lang="en-US" dirty="0"/>
          </a:p>
          <a:p>
            <a:pPr lvl="0"/>
            <a:r>
              <a:rPr lang="hr-HR" dirty="0"/>
              <a:t>operativni troškovi, osim ako se operativni troškovi ne odnose isključivo na razdoblje sufinanciranja programa/projekta;</a:t>
            </a:r>
            <a:endParaRPr lang="en-US" dirty="0"/>
          </a:p>
          <a:p>
            <a:pPr lvl="0"/>
            <a:r>
              <a:rPr lang="hr-HR" dirty="0"/>
              <a:t>rabljena oprema;</a:t>
            </a:r>
            <a:endParaRPr lang="en-US" dirty="0"/>
          </a:p>
          <a:p>
            <a:pPr lvl="0"/>
            <a:r>
              <a:rPr lang="hr-HR" dirty="0"/>
              <a:t>troškovi konverzije, naknade i gubici po tečajnim razlikama vezani uz bilo koji devizni račun u eurima za određenu komponentu kao i drugi čisto financijski izdaci;</a:t>
            </a:r>
            <a:endParaRPr lang="en-US" dirty="0"/>
          </a:p>
          <a:p>
            <a:pPr lvl="0"/>
            <a:r>
              <a:rPr lang="hr-HR" dirty="0"/>
              <a:t>troškovi koji se odnose na plaćanje režijskih troškova (npr. troškovi potrošnje električne energije, vode, komunalija, fiksnih i mobilnih telefona i sl.) koji glase na ime fizičke osobe;</a:t>
            </a:r>
            <a:endParaRPr lang="en-US" dirty="0"/>
          </a:p>
          <a:p>
            <a:pPr lvl="0"/>
            <a:r>
              <a:rPr lang="hr-HR" dirty="0"/>
              <a:t>regres, božićnice, doprinosi za dobrovoljna zdravstvena i mirovinska osiguranja koja nisu obvezna prema nacionalnom zakonodavstvu, financijske nagrade te prigodni darovi, kao i druge slične naknade zaposlenicima i članovima udruge; </a:t>
            </a:r>
            <a:endParaRPr lang="en-US" dirty="0"/>
          </a:p>
          <a:p>
            <a:pPr lvl="0"/>
            <a:r>
              <a:rPr lang="hr-HR" dirty="0"/>
              <a:t>dugovi udruge koji su nastali bez obzira iz kojih razloga, troškovi kamata, kao ni aktivnosti koje spadaju u redovitu djelatnost udruge (primjerice troškovi održavanja skupštine udruge, upravnog odbora udruge i slično);</a:t>
            </a:r>
            <a:endParaRPr lang="en-US" dirty="0"/>
          </a:p>
          <a:p>
            <a:pPr lvl="0"/>
            <a:r>
              <a:rPr lang="hr-HR" dirty="0"/>
              <a:t>PDV, osim PDV-a koji je prihvatljiv kao trošak sukladno nacionalnom zakonodavstvu o PDV-u.</a:t>
            </a:r>
            <a:endParaRPr lang="en-US" dirty="0"/>
          </a:p>
          <a:p>
            <a:endParaRPr lang="hr-HR" dirty="0"/>
          </a:p>
        </p:txBody>
      </p:sp>
      <p:sp>
        <p:nvSpPr>
          <p:cNvPr id="4" name="Rezervirano mjesto broja slajda 3"/>
          <p:cNvSpPr>
            <a:spLocks noGrp="1"/>
          </p:cNvSpPr>
          <p:nvPr>
            <p:ph type="sldNum" sz="quarter" idx="12"/>
          </p:nvPr>
        </p:nvSpPr>
        <p:spPr/>
        <p:txBody>
          <a:bodyPr/>
          <a:lstStyle/>
          <a:p>
            <a:fld id="{D1920585-69E5-42BE-8E43-4C1BDC737DD8}" type="slidenum">
              <a:rPr lang="hr-HR" smtClean="0"/>
              <a:t>12</a:t>
            </a:fld>
            <a:endParaRPr lang="hr-HR"/>
          </a:p>
        </p:txBody>
      </p:sp>
    </p:spTree>
    <p:extLst>
      <p:ext uri="{BB962C8B-B14F-4D97-AF65-F5344CB8AC3E}">
        <p14:creationId xmlns:p14="http://schemas.microsoft.com/office/powerpoint/2010/main" val="5623323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a:t>PRIJAVITELJ JE DUŽAN DOSTAVITI:</a:t>
            </a:r>
          </a:p>
        </p:txBody>
      </p:sp>
      <p:sp>
        <p:nvSpPr>
          <p:cNvPr id="3" name="Rezervirano mjesto sadržaja 2"/>
          <p:cNvSpPr>
            <a:spLocks noGrp="1"/>
          </p:cNvSpPr>
          <p:nvPr>
            <p:ph idx="1"/>
          </p:nvPr>
        </p:nvSpPr>
        <p:spPr/>
        <p:txBody>
          <a:bodyPr>
            <a:normAutofit fontScale="55000" lnSpcReduction="20000"/>
          </a:bodyPr>
          <a:lstStyle/>
          <a:p>
            <a:pPr lvl="0"/>
            <a:r>
              <a:rPr lang="hr-HR" dirty="0"/>
              <a:t>Obrazac A2: </a:t>
            </a:r>
            <a:r>
              <a:rPr lang="hr-HR" dirty="0">
                <a:solidFill>
                  <a:schemeClr val="accent1">
                    <a:lumMod val="75000"/>
                  </a:schemeClr>
                </a:solidFill>
              </a:rPr>
              <a:t>OBRAZAC ZA PRIJAVU PROGRAMA/PROJEKTA </a:t>
            </a:r>
            <a:r>
              <a:rPr lang="hr-HR" dirty="0"/>
              <a:t>– vlastoručno potpisan i ovjeren – 1 primjerak u izvorniku u ispisu i istovjetan sadržaj u elektroničkom obliku u PDF formatu, koji sadrži:</a:t>
            </a:r>
            <a:endParaRPr lang="en-US" dirty="0"/>
          </a:p>
          <a:p>
            <a:pPr lvl="1"/>
            <a:r>
              <a:rPr lang="hr-HR" dirty="0"/>
              <a:t>Osnovne podatke o podnositelju prijave programa/projekta</a:t>
            </a:r>
            <a:endParaRPr lang="en-US" dirty="0"/>
          </a:p>
          <a:p>
            <a:pPr lvl="1"/>
            <a:r>
              <a:rPr lang="hr-HR" dirty="0"/>
              <a:t>Osnovne podatke o programu/projektu</a:t>
            </a:r>
            <a:endParaRPr lang="en-US" dirty="0"/>
          </a:p>
          <a:p>
            <a:pPr lvl="1"/>
            <a:r>
              <a:rPr lang="hr-HR" dirty="0"/>
              <a:t>Kontrolnu listu</a:t>
            </a:r>
          </a:p>
          <a:p>
            <a:pPr lvl="0"/>
            <a:r>
              <a:rPr lang="hr-HR" dirty="0"/>
              <a:t>Obrazac A3: </a:t>
            </a:r>
            <a:r>
              <a:rPr lang="hr-HR" dirty="0">
                <a:solidFill>
                  <a:schemeClr val="accent1">
                    <a:lumMod val="75000"/>
                  </a:schemeClr>
                </a:solidFill>
              </a:rPr>
              <a:t>OBRAZAC PRORAČUNA PROGRAMA/PROJEKTA </a:t>
            </a:r>
            <a:r>
              <a:rPr lang="hr-HR" dirty="0"/>
              <a:t>– vlastoručno potpisan i ovjeren – 1 primjerak u izvorniku u ispisu i istovjetan sadržaj u elektroničkom obliku u Excel formatu </a:t>
            </a:r>
          </a:p>
          <a:p>
            <a:pPr lvl="0"/>
            <a:r>
              <a:rPr lang="hr-HR" dirty="0"/>
              <a:t>Obrazac A4: </a:t>
            </a:r>
            <a:r>
              <a:rPr lang="hr-HR" dirty="0">
                <a:solidFill>
                  <a:schemeClr val="accent1">
                    <a:lumMod val="75000"/>
                  </a:schemeClr>
                </a:solidFill>
              </a:rPr>
              <a:t>IZJAVA PRIJAVITELJA</a:t>
            </a:r>
            <a:r>
              <a:rPr lang="hr-HR" dirty="0"/>
              <a:t> o zadovoljavanju uvjeta Natječaja vlastoručno potpisana od strane osobe ovlaštene za zastupanje udruge i ovjerena – 1 primjerak u izvorniku u ispisu i istovjetan sadržaj u elektroničkom obliku u PDF formatu</a:t>
            </a:r>
            <a:endParaRPr lang="en-US" dirty="0"/>
          </a:p>
          <a:p>
            <a:r>
              <a:rPr lang="hr-HR" dirty="0"/>
              <a:t>Obrazac A5: </a:t>
            </a:r>
            <a:r>
              <a:rPr lang="hr-HR" dirty="0">
                <a:solidFill>
                  <a:schemeClr val="accent1">
                    <a:lumMod val="75000"/>
                  </a:schemeClr>
                </a:solidFill>
              </a:rPr>
              <a:t>ŽIVOTOPIS VODITELJA/VODITELJICE PROGRAMA/PROJEKTA </a:t>
            </a:r>
            <a:r>
              <a:rPr lang="hr-HR" dirty="0"/>
              <a:t>ne stariji od 6 mjeseci od dana raspisivanja Natječaja na obrascu životopisa </a:t>
            </a:r>
            <a:r>
              <a:rPr lang="hr-HR" dirty="0" err="1"/>
              <a:t>Europass</a:t>
            </a:r>
            <a:r>
              <a:rPr lang="hr-HR" dirty="0"/>
              <a:t> vlastoručno potpisan s jasno naznačenim datumom popunjavanja životopisa od strane voditelja/voditeljice programa/projekta – 1 primjerak u izvorniku u ispisu i istovjetan sadržaj u elektroničkom obliku u PDF formatu </a:t>
            </a:r>
            <a:endParaRPr lang="en-US" dirty="0"/>
          </a:p>
          <a:p>
            <a:endParaRPr lang="hr-HR" dirty="0"/>
          </a:p>
        </p:txBody>
      </p:sp>
      <p:sp>
        <p:nvSpPr>
          <p:cNvPr id="4" name="Rezervirano mjesto broja slajda 3"/>
          <p:cNvSpPr>
            <a:spLocks noGrp="1"/>
          </p:cNvSpPr>
          <p:nvPr>
            <p:ph type="sldNum" sz="quarter" idx="12"/>
          </p:nvPr>
        </p:nvSpPr>
        <p:spPr/>
        <p:txBody>
          <a:bodyPr/>
          <a:lstStyle/>
          <a:p>
            <a:fld id="{D1920585-69E5-42BE-8E43-4C1BDC737DD8}" type="slidenum">
              <a:rPr lang="hr-HR" smtClean="0"/>
              <a:t>13</a:t>
            </a:fld>
            <a:endParaRPr lang="hr-HR"/>
          </a:p>
        </p:txBody>
      </p:sp>
    </p:spTree>
    <p:extLst>
      <p:ext uri="{BB962C8B-B14F-4D97-AF65-F5344CB8AC3E}">
        <p14:creationId xmlns:p14="http://schemas.microsoft.com/office/powerpoint/2010/main" val="17846801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a:t>PRIJAVITELJ JE DUŽAN DOSTAVITI:</a:t>
            </a:r>
          </a:p>
        </p:txBody>
      </p:sp>
      <p:sp>
        <p:nvSpPr>
          <p:cNvPr id="3" name="Rezervirano mjesto sadržaja 2"/>
          <p:cNvSpPr>
            <a:spLocks noGrp="1"/>
          </p:cNvSpPr>
          <p:nvPr>
            <p:ph idx="1"/>
          </p:nvPr>
        </p:nvSpPr>
        <p:spPr/>
        <p:txBody>
          <a:bodyPr>
            <a:normAutofit fontScale="47500" lnSpcReduction="20000"/>
          </a:bodyPr>
          <a:lstStyle/>
          <a:p>
            <a:pPr lvl="0"/>
            <a:r>
              <a:rPr lang="hr-HR" sz="3400" dirty="0"/>
              <a:t>Obrazac A6: </a:t>
            </a:r>
            <a:r>
              <a:rPr lang="hr-HR" sz="3400" dirty="0">
                <a:solidFill>
                  <a:schemeClr val="accent1">
                    <a:lumMod val="75000"/>
                  </a:schemeClr>
                </a:solidFill>
              </a:rPr>
              <a:t>IZJAVA O PARTNERSTVU NA PROGRAMU/PROJEKTU </a:t>
            </a:r>
            <a:r>
              <a:rPr lang="hr-HR" sz="3400" dirty="0"/>
              <a:t>– vlastoručno potpisana i ovjerena pečatom od strane svih partnera u programu/projektu – 1 primjerak u izvorniku u ispisu i istovjetan sadržaj u elektroničkom obliku u PDF formatu </a:t>
            </a:r>
            <a:endParaRPr lang="en-US" sz="3400" dirty="0"/>
          </a:p>
          <a:p>
            <a:pPr lvl="0"/>
            <a:r>
              <a:rPr lang="hr-HR" sz="3400" dirty="0"/>
              <a:t>Obrazac A7: </a:t>
            </a:r>
            <a:r>
              <a:rPr lang="hr-HR" sz="3400" dirty="0">
                <a:solidFill>
                  <a:schemeClr val="accent1">
                    <a:lumMod val="75000"/>
                  </a:schemeClr>
                </a:solidFill>
              </a:rPr>
              <a:t>IZJAVA O ZAPOŠLJAVANJU OSOBE NA PROGRAMU/PROJEKTU</a:t>
            </a:r>
            <a:r>
              <a:rPr lang="hr-HR" sz="3400" dirty="0"/>
              <a:t> vlastoručno potpisana od strane voditelja/voditeljice programa/projekta i osobe ovlaštene za zastupanje udruge te ovjerena – 1 primjerak u izvorniku u ispisu i istovjetan sadržaj u elektroničkom obliku u PDF formatu (izjava se dostavlja i ukoliko se ne zapošljava)</a:t>
            </a:r>
            <a:endParaRPr lang="en-US" sz="3400" dirty="0"/>
          </a:p>
          <a:p>
            <a:pPr lvl="0"/>
            <a:r>
              <a:rPr lang="hr-HR" sz="3400" dirty="0">
                <a:solidFill>
                  <a:schemeClr val="accent1">
                    <a:lumMod val="75000"/>
                  </a:schemeClr>
                </a:solidFill>
              </a:rPr>
              <a:t>STATUT PRIJAVITELJA </a:t>
            </a:r>
            <a:r>
              <a:rPr lang="hr-HR" sz="3400" dirty="0"/>
              <a:t>– 1 primjerak preslike u ispisu i istovjetan sadržaj u elektroničkom obliku u PDF formatu</a:t>
            </a:r>
            <a:endParaRPr lang="en-US" sz="3400" dirty="0"/>
          </a:p>
          <a:p>
            <a:pPr lvl="0"/>
            <a:r>
              <a:rPr lang="hr-HR" sz="3400" dirty="0">
                <a:solidFill>
                  <a:schemeClr val="accent1">
                    <a:lumMod val="75000"/>
                  </a:schemeClr>
                </a:solidFill>
              </a:rPr>
              <a:t>IZVJEŠĆE O ORGANIZIRANOM VOLONTIRANJU </a:t>
            </a:r>
            <a:r>
              <a:rPr lang="hr-HR" sz="3400" dirty="0"/>
              <a:t>prema nadležnom ministarstvu za 2016. godinu – 1 primjerak preslike u ispisu (ili ispis izvješća – potpisanog i ovjerenog) i istovjetan sadržaj u elektroničkom obliku u PDF formatu (dostavljaju samo prijavitelji koji su u 2015. godini provodili organizirano volontiranje i podnosili ovo izvješće)</a:t>
            </a:r>
            <a:endParaRPr lang="en-US" sz="3400" dirty="0"/>
          </a:p>
          <a:p>
            <a:pPr lvl="0"/>
            <a:r>
              <a:rPr lang="hr-HR" sz="3400" dirty="0">
                <a:solidFill>
                  <a:schemeClr val="accent6">
                    <a:lumMod val="75000"/>
                  </a:schemeClr>
                </a:solidFill>
              </a:rPr>
              <a:t>UVJERENJE O NEKAŽNJAVANJU ODGOVORNE OSOBE </a:t>
            </a:r>
            <a:r>
              <a:rPr lang="hr-HR" sz="3400" dirty="0"/>
              <a:t>prijavitelja – 1 primjerak u izvorniku u ispisu dostavlja se prije potpisivanja ugovora </a:t>
            </a:r>
            <a:endParaRPr lang="en-US" sz="3400" dirty="0"/>
          </a:p>
          <a:p>
            <a:pPr lvl="0"/>
            <a:r>
              <a:rPr lang="hr-HR" sz="3400" dirty="0">
                <a:solidFill>
                  <a:schemeClr val="accent6">
                    <a:lumMod val="75000"/>
                  </a:schemeClr>
                </a:solidFill>
              </a:rPr>
              <a:t>UVJERENJE MINISTARSTVA FINANCIJA, POREZNE UPRAVE O NEPOSTOJANJU POREZNOG DUGA</a:t>
            </a:r>
            <a:r>
              <a:rPr lang="hr-HR" sz="3400" dirty="0">
                <a:solidFill>
                  <a:schemeClr val="accent1">
                    <a:lumMod val="75000"/>
                  </a:schemeClr>
                </a:solidFill>
              </a:rPr>
              <a:t> </a:t>
            </a:r>
            <a:r>
              <a:rPr lang="hr-HR" sz="3400" dirty="0"/>
              <a:t>– 1 primjerak u izvorniku u ispisu – dostavlja se prije potpisivanja ugovora.</a:t>
            </a:r>
            <a:endParaRPr lang="en-US" sz="3400" dirty="0"/>
          </a:p>
          <a:p>
            <a:endParaRPr lang="hr-HR" dirty="0"/>
          </a:p>
        </p:txBody>
      </p:sp>
      <p:sp>
        <p:nvSpPr>
          <p:cNvPr id="4" name="Rezervirano mjesto broja slajda 3"/>
          <p:cNvSpPr>
            <a:spLocks noGrp="1"/>
          </p:cNvSpPr>
          <p:nvPr>
            <p:ph type="sldNum" sz="quarter" idx="12"/>
          </p:nvPr>
        </p:nvSpPr>
        <p:spPr/>
        <p:txBody>
          <a:bodyPr/>
          <a:lstStyle/>
          <a:p>
            <a:fld id="{D1920585-69E5-42BE-8E43-4C1BDC737DD8}" type="slidenum">
              <a:rPr lang="hr-HR" smtClean="0"/>
              <a:t>14</a:t>
            </a:fld>
            <a:endParaRPr lang="hr-HR"/>
          </a:p>
        </p:txBody>
      </p:sp>
    </p:spTree>
    <p:extLst>
      <p:ext uri="{BB962C8B-B14F-4D97-AF65-F5344CB8AC3E}">
        <p14:creationId xmlns:p14="http://schemas.microsoft.com/office/powerpoint/2010/main" val="22964804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PREDAJA PRIJAVE</a:t>
            </a:r>
          </a:p>
        </p:txBody>
      </p:sp>
      <p:sp>
        <p:nvSpPr>
          <p:cNvPr id="3" name="Rezervirano mjesto sadržaja 2"/>
          <p:cNvSpPr>
            <a:spLocks noGrp="1"/>
          </p:cNvSpPr>
          <p:nvPr>
            <p:ph sz="half" idx="1"/>
          </p:nvPr>
        </p:nvSpPr>
        <p:spPr/>
        <p:txBody>
          <a:bodyPr>
            <a:normAutofit fontScale="70000" lnSpcReduction="20000"/>
          </a:bodyPr>
          <a:lstStyle/>
          <a:p>
            <a:pPr marL="0" indent="0">
              <a:buNone/>
            </a:pPr>
            <a:r>
              <a:rPr lang="hr-HR" b="1" dirty="0"/>
              <a:t>NA PROPISANIM OBRASCIMA </a:t>
            </a:r>
            <a:r>
              <a:rPr lang="hr-HR" dirty="0"/>
              <a:t>(</a:t>
            </a:r>
            <a:r>
              <a:rPr lang="hr-HR" dirty="0">
                <a:hlinkClick r:id="rId2"/>
              </a:rPr>
              <a:t>www.kzz.hr</a:t>
            </a:r>
            <a:r>
              <a:rPr lang="hr-HR" dirty="0"/>
              <a:t> &gt; Natječaji i javni pozivi)</a:t>
            </a:r>
          </a:p>
          <a:p>
            <a:pPr marL="0" indent="0">
              <a:buNone/>
            </a:pPr>
            <a:endParaRPr lang="hr-HR" dirty="0"/>
          </a:p>
          <a:p>
            <a:pPr marL="0" indent="0">
              <a:buNone/>
            </a:pPr>
            <a:r>
              <a:rPr lang="hr-HR" b="1" dirty="0"/>
              <a:t>POŠTOM, KURIRSKOM SLUŽBOM ILI OSOBNOM PREDAJOM U PISARNICU KZŽ </a:t>
            </a:r>
            <a:r>
              <a:rPr lang="hr-HR" dirty="0"/>
              <a:t>(preporučena pošiljka najkasnije zadnjeg dana za predaju do 24,00 sata, osobno ili kurirskom službom  u pisarnicu do 14,30 sati)</a:t>
            </a:r>
            <a:endParaRPr lang="en-US" dirty="0"/>
          </a:p>
          <a:p>
            <a:endParaRPr lang="hr-HR" dirty="0"/>
          </a:p>
        </p:txBody>
      </p:sp>
      <p:sp>
        <p:nvSpPr>
          <p:cNvPr id="4" name="Rezervirano mjesto sadržaja 3"/>
          <p:cNvSpPr>
            <a:spLocks noGrp="1"/>
          </p:cNvSpPr>
          <p:nvPr>
            <p:ph sz="half" idx="2"/>
          </p:nvPr>
        </p:nvSpPr>
        <p:spPr>
          <a:xfrm>
            <a:off x="5076056" y="1600200"/>
            <a:ext cx="3610744" cy="4756150"/>
          </a:xfrm>
        </p:spPr>
        <p:txBody>
          <a:bodyPr>
            <a:normAutofit fontScale="70000" lnSpcReduction="20000"/>
          </a:bodyPr>
          <a:lstStyle/>
          <a:p>
            <a:r>
              <a:rPr lang="hr-HR" b="1" dirty="0">
                <a:solidFill>
                  <a:schemeClr val="accent4">
                    <a:lumMod val="75000"/>
                  </a:schemeClr>
                </a:solidFill>
              </a:rPr>
              <a:t>ROK – 15. VELJAČE 2017.</a:t>
            </a:r>
          </a:p>
          <a:p>
            <a:pPr marL="0" indent="0">
              <a:buNone/>
            </a:pPr>
            <a:endParaRPr lang="hr-HR" dirty="0"/>
          </a:p>
          <a:p>
            <a:r>
              <a:rPr lang="hr-HR" dirty="0"/>
              <a:t>Prijavitelj dostavlja dokumentaciju za prijavu programa/projekta</a:t>
            </a:r>
          </a:p>
          <a:p>
            <a:pPr lvl="1"/>
            <a:r>
              <a:rPr lang="hr-HR" u="sng" dirty="0"/>
              <a:t>u ispisu - papirnatom obliku</a:t>
            </a:r>
          </a:p>
          <a:p>
            <a:pPr lvl="2"/>
            <a:r>
              <a:rPr lang="hr-HR" dirty="0"/>
              <a:t>Potpisanu i ovjerenu pečatom (osim Životopisa voditelja/voditeljice programa/projekta koji treba biti samo potpisan)</a:t>
            </a:r>
          </a:p>
          <a:p>
            <a:pPr lvl="2"/>
            <a:r>
              <a:rPr lang="hr-HR" dirty="0"/>
              <a:t>S naznačenim datumom i mjestom popunjavanja </a:t>
            </a:r>
          </a:p>
          <a:p>
            <a:pPr lvl="1">
              <a:buFont typeface="Gill Sans MT" panose="020B0502020104020203" pitchFamily="34" charset="-18"/>
              <a:buChar char="–"/>
            </a:pPr>
            <a:r>
              <a:rPr lang="hr-HR" dirty="0"/>
              <a:t>obavezno istovjetan sadržaj </a:t>
            </a:r>
            <a:r>
              <a:rPr lang="hr-HR" u="sng" dirty="0"/>
              <a:t>u elektronskom obliku</a:t>
            </a:r>
            <a:r>
              <a:rPr lang="hr-HR" dirty="0"/>
              <a:t> na mediju za pohranu podataka (CD-u, USB-u i sl.) u PDF formatu, izuzev Proračuna koji se dostavlja u Excel formatu </a:t>
            </a:r>
            <a:endParaRPr lang="en-US" dirty="0"/>
          </a:p>
        </p:txBody>
      </p:sp>
      <p:sp>
        <p:nvSpPr>
          <p:cNvPr id="5" name="Rezervirano mjesto broja slajda 4"/>
          <p:cNvSpPr>
            <a:spLocks noGrp="1"/>
          </p:cNvSpPr>
          <p:nvPr>
            <p:ph type="sldNum" sz="quarter" idx="12"/>
          </p:nvPr>
        </p:nvSpPr>
        <p:spPr/>
        <p:txBody>
          <a:bodyPr/>
          <a:lstStyle/>
          <a:p>
            <a:fld id="{D1920585-69E5-42BE-8E43-4C1BDC737DD8}" type="slidenum">
              <a:rPr lang="hr-HR" smtClean="0"/>
              <a:t>15</a:t>
            </a:fld>
            <a:endParaRPr lang="hr-HR"/>
          </a:p>
        </p:txBody>
      </p:sp>
    </p:spTree>
    <p:extLst>
      <p:ext uri="{BB962C8B-B14F-4D97-AF65-F5344CB8AC3E}">
        <p14:creationId xmlns:p14="http://schemas.microsoft.com/office/powerpoint/2010/main" val="4116079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619672" y="1628800"/>
            <a:ext cx="7067128" cy="1143000"/>
          </a:xfrm>
        </p:spPr>
        <p:txBody>
          <a:bodyPr>
            <a:normAutofit fontScale="90000"/>
          </a:bodyPr>
          <a:lstStyle/>
          <a:p>
            <a:r>
              <a:rPr lang="hr-HR" dirty="0"/>
              <a:t>Adresa:</a:t>
            </a:r>
            <a:br>
              <a:rPr lang="hr-HR" sz="6000" dirty="0">
                <a:solidFill>
                  <a:schemeClr val="accent4">
                    <a:lumMod val="75000"/>
                  </a:schemeClr>
                </a:solidFill>
                <a:latin typeface="Gill Sans MT" panose="020B0502020104020203" pitchFamily="34" charset="-18"/>
              </a:rPr>
            </a:br>
            <a:r>
              <a:rPr lang="hr-HR" sz="2700" dirty="0">
                <a:solidFill>
                  <a:schemeClr val="accent4">
                    <a:lumMod val="75000"/>
                  </a:schemeClr>
                </a:solidFill>
              </a:rPr>
              <a:t>Krapinsko-zagorska županija</a:t>
            </a:r>
            <a:br>
              <a:rPr lang="hr-HR" sz="2700" dirty="0">
                <a:solidFill>
                  <a:schemeClr val="accent4">
                    <a:lumMod val="75000"/>
                  </a:schemeClr>
                </a:solidFill>
              </a:rPr>
            </a:br>
            <a:r>
              <a:rPr lang="hr-HR" sz="2700" dirty="0">
                <a:solidFill>
                  <a:schemeClr val="accent4">
                    <a:lumMod val="75000"/>
                  </a:schemeClr>
                </a:solidFill>
              </a:rPr>
              <a:t>Upravni odjel za zdravstvo, socijalnu skrb, udruge i mlade</a:t>
            </a:r>
            <a:br>
              <a:rPr lang="hr-HR" sz="2700" dirty="0">
                <a:solidFill>
                  <a:schemeClr val="accent4">
                    <a:lumMod val="75000"/>
                  </a:schemeClr>
                </a:solidFill>
              </a:rPr>
            </a:br>
            <a:r>
              <a:rPr lang="hr-HR" sz="2700" dirty="0">
                <a:solidFill>
                  <a:schemeClr val="accent4">
                    <a:lumMod val="75000"/>
                  </a:schemeClr>
                </a:solidFill>
              </a:rPr>
              <a:t>Magistratska 1</a:t>
            </a:r>
            <a:br>
              <a:rPr lang="hr-HR" sz="2700" dirty="0">
                <a:solidFill>
                  <a:schemeClr val="accent4">
                    <a:lumMod val="75000"/>
                  </a:schemeClr>
                </a:solidFill>
              </a:rPr>
            </a:br>
            <a:r>
              <a:rPr lang="hr-HR" sz="2700" dirty="0">
                <a:solidFill>
                  <a:schemeClr val="accent4">
                    <a:lumMod val="75000"/>
                  </a:schemeClr>
                </a:solidFill>
              </a:rPr>
              <a:t>49000 Krapina</a:t>
            </a:r>
            <a:endParaRPr lang="hr-HR" dirty="0">
              <a:solidFill>
                <a:schemeClr val="accent4">
                  <a:lumMod val="75000"/>
                </a:schemeClr>
              </a:solidFill>
            </a:endParaRPr>
          </a:p>
        </p:txBody>
      </p:sp>
      <p:sp>
        <p:nvSpPr>
          <p:cNvPr id="3" name="Rezervirano mjesto sadržaja 2"/>
          <p:cNvSpPr>
            <a:spLocks noGrp="1"/>
          </p:cNvSpPr>
          <p:nvPr>
            <p:ph idx="1"/>
          </p:nvPr>
        </p:nvSpPr>
        <p:spPr>
          <a:xfrm>
            <a:off x="1619672" y="4221088"/>
            <a:ext cx="7067128" cy="1905075"/>
          </a:xfrm>
        </p:spPr>
        <p:txBody>
          <a:bodyPr>
            <a:normAutofit fontScale="70000" lnSpcReduction="20000"/>
          </a:bodyPr>
          <a:lstStyle/>
          <a:p>
            <a:pPr marL="0" indent="0" algn="ctr">
              <a:buNone/>
            </a:pPr>
            <a:r>
              <a:rPr lang="hr-HR" b="1" dirty="0"/>
              <a:t>Na omotnici naznačiti:</a:t>
            </a:r>
          </a:p>
          <a:p>
            <a:pPr marL="0" indent="0" algn="ctr">
              <a:buNone/>
            </a:pPr>
            <a:r>
              <a:rPr lang="hr-HR" dirty="0">
                <a:solidFill>
                  <a:schemeClr val="accent4">
                    <a:lumMod val="75000"/>
                  </a:schemeClr>
                </a:solidFill>
              </a:rPr>
              <a:t>„</a:t>
            </a:r>
            <a:r>
              <a:rPr lang="hr-HR" dirty="0">
                <a:solidFill>
                  <a:schemeClr val="tx1">
                    <a:lumMod val="95000"/>
                    <a:lumOff val="5000"/>
                  </a:schemeClr>
                </a:solidFill>
              </a:rPr>
              <a:t>Prijava na Javni poziv udrugama za prijavu programa i projekata usmjerenih očuvanju digniteta i promicanju istine o Domovinskom ratu, psihološko i socijalno osnaživanje te podizanje kvalitete življenja hrvatskih branitelja na području Krapinsko-zagorske županije– NE OTVARATI”</a:t>
            </a:r>
            <a:endParaRPr lang="en-US" dirty="0">
              <a:solidFill>
                <a:schemeClr val="tx1">
                  <a:lumMod val="95000"/>
                  <a:lumOff val="5000"/>
                </a:schemeClr>
              </a:solidFill>
            </a:endParaRPr>
          </a:p>
          <a:p>
            <a:pPr marL="0" indent="0">
              <a:buNone/>
            </a:pPr>
            <a:endParaRPr lang="hr-HR" dirty="0"/>
          </a:p>
        </p:txBody>
      </p:sp>
      <p:sp>
        <p:nvSpPr>
          <p:cNvPr id="4" name="Rezervirano mjesto broja slajda 3"/>
          <p:cNvSpPr>
            <a:spLocks noGrp="1"/>
          </p:cNvSpPr>
          <p:nvPr>
            <p:ph type="sldNum" sz="quarter" idx="12"/>
          </p:nvPr>
        </p:nvSpPr>
        <p:spPr/>
        <p:txBody>
          <a:bodyPr/>
          <a:lstStyle/>
          <a:p>
            <a:fld id="{D1920585-69E5-42BE-8E43-4C1BDC737DD8}" type="slidenum">
              <a:rPr lang="hr-HR" smtClean="0"/>
              <a:t>16</a:t>
            </a:fld>
            <a:endParaRPr lang="hr-HR"/>
          </a:p>
        </p:txBody>
      </p:sp>
    </p:spTree>
    <p:extLst>
      <p:ext uri="{BB962C8B-B14F-4D97-AF65-F5344CB8AC3E}">
        <p14:creationId xmlns:p14="http://schemas.microsoft.com/office/powerpoint/2010/main" val="1675484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a:t>POSTUPAK DODJELE FINANCIJSKIH POTPORA</a:t>
            </a:r>
          </a:p>
        </p:txBody>
      </p:sp>
      <p:sp>
        <p:nvSpPr>
          <p:cNvPr id="3" name="Rezervirano mjesto sadržaja 2"/>
          <p:cNvSpPr>
            <a:spLocks noGrp="1"/>
          </p:cNvSpPr>
          <p:nvPr>
            <p:ph idx="1"/>
          </p:nvPr>
        </p:nvSpPr>
        <p:spPr/>
        <p:txBody>
          <a:bodyPr>
            <a:normAutofit fontScale="70000" lnSpcReduction="20000"/>
          </a:bodyPr>
          <a:lstStyle/>
          <a:p>
            <a:pPr marL="457200" indent="-457200">
              <a:buFont typeface="+mj-lt"/>
              <a:buAutoNum type="arabicPeriod"/>
            </a:pPr>
            <a:r>
              <a:rPr lang="hr-HR" dirty="0"/>
              <a:t>Administrativna provjera – Povjerenstvo za provjeru ispunjavanja propisanih uvjeta Javnog poziva</a:t>
            </a:r>
          </a:p>
          <a:p>
            <a:pPr marL="457200" indent="-457200">
              <a:buFont typeface="+mj-lt"/>
              <a:buAutoNum type="arabicPeriod"/>
            </a:pPr>
            <a:r>
              <a:rPr lang="hr-HR" dirty="0"/>
              <a:t>Procjena prijava – Povjerenstvo za ocjenjivanje prijava na Javni poziv</a:t>
            </a:r>
          </a:p>
          <a:p>
            <a:pPr marL="457200" indent="-457200">
              <a:buFont typeface="+mj-lt"/>
              <a:buAutoNum type="arabicPeriod"/>
            </a:pPr>
            <a:r>
              <a:rPr lang="hr-HR" dirty="0"/>
              <a:t>Dostava dodatne dokumentacije </a:t>
            </a:r>
          </a:p>
          <a:p>
            <a:pPr marL="457200" indent="-457200">
              <a:buFont typeface="+mj-lt"/>
              <a:buAutoNum type="arabicPeriod"/>
            </a:pPr>
            <a:r>
              <a:rPr lang="hr-HR" dirty="0"/>
              <a:t>Donošenje Odluke o programima/projektima koji su dobili financijska sredstva </a:t>
            </a:r>
          </a:p>
          <a:p>
            <a:pPr marL="457200" indent="-457200">
              <a:buFont typeface="+mj-lt"/>
              <a:buAutoNum type="arabicPeriod"/>
            </a:pPr>
            <a:r>
              <a:rPr lang="hr-HR" dirty="0"/>
              <a:t>Ugovaranje</a:t>
            </a:r>
          </a:p>
          <a:p>
            <a:pPr marL="457200" indent="-457200">
              <a:buFont typeface="+mj-lt"/>
              <a:buAutoNum type="arabicPeriod"/>
            </a:pPr>
            <a:r>
              <a:rPr lang="hr-HR" dirty="0"/>
              <a:t>Podnošenje prigovora – Povjerenstvo za rješavanje o prigovorima u postupcima dodjele sredstava udrugama</a:t>
            </a:r>
          </a:p>
          <a:p>
            <a:pPr marL="0" indent="0">
              <a:buNone/>
            </a:pPr>
            <a:endParaRPr lang="hr-HR" dirty="0"/>
          </a:p>
          <a:p>
            <a:pPr marL="0" indent="0">
              <a:buNone/>
            </a:pPr>
            <a:r>
              <a:rPr lang="hr-HR" dirty="0"/>
              <a:t>OCJENJIVANJE PRISTIGLIH PRIJAVA, DONOŠENJE ODLUKE O FINANCIRANJU TE POTPISIVANJE UGOVORA – U ROKU OD </a:t>
            </a:r>
            <a:r>
              <a:rPr lang="hr-HR" dirty="0">
                <a:solidFill>
                  <a:schemeClr val="accent1">
                    <a:lumMod val="75000"/>
                  </a:schemeClr>
                </a:solidFill>
              </a:rPr>
              <a:t>120 DANA </a:t>
            </a:r>
            <a:r>
              <a:rPr lang="hr-HR" dirty="0"/>
              <a:t>OD ROKA ZA PREDAJU </a:t>
            </a:r>
            <a:endParaRPr lang="en-US" dirty="0"/>
          </a:p>
          <a:p>
            <a:endParaRPr lang="hr-HR" dirty="0"/>
          </a:p>
        </p:txBody>
      </p:sp>
      <p:sp>
        <p:nvSpPr>
          <p:cNvPr id="4" name="Rezervirano mjesto broja slajda 3"/>
          <p:cNvSpPr>
            <a:spLocks noGrp="1"/>
          </p:cNvSpPr>
          <p:nvPr>
            <p:ph type="sldNum" sz="quarter" idx="12"/>
          </p:nvPr>
        </p:nvSpPr>
        <p:spPr/>
        <p:txBody>
          <a:bodyPr/>
          <a:lstStyle/>
          <a:p>
            <a:fld id="{D1920585-69E5-42BE-8E43-4C1BDC737DD8}" type="slidenum">
              <a:rPr lang="hr-HR" smtClean="0"/>
              <a:t>17</a:t>
            </a:fld>
            <a:endParaRPr lang="hr-HR"/>
          </a:p>
        </p:txBody>
      </p:sp>
    </p:spTree>
    <p:extLst>
      <p:ext uri="{BB962C8B-B14F-4D97-AF65-F5344CB8AC3E}">
        <p14:creationId xmlns:p14="http://schemas.microsoft.com/office/powerpoint/2010/main" val="7738065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691680" y="260648"/>
            <a:ext cx="2792289" cy="1162050"/>
          </a:xfrm>
        </p:spPr>
        <p:txBody>
          <a:bodyPr/>
          <a:lstStyle/>
          <a:p>
            <a:r>
              <a:rPr lang="hr-HR" dirty="0"/>
              <a:t>NAČIN BODOVANJA I KRITERIJI</a:t>
            </a:r>
          </a:p>
        </p:txBody>
      </p:sp>
      <p:graphicFrame>
        <p:nvGraphicFramePr>
          <p:cNvPr id="5" name="Object 8"/>
          <p:cNvGraphicFramePr>
            <a:graphicFrameLocks noChangeAspect="1"/>
          </p:cNvGraphicFramePr>
          <p:nvPr>
            <p:extLst>
              <p:ext uri="{D42A27DB-BD31-4B8C-83A1-F6EECF244321}">
                <p14:modId xmlns:p14="http://schemas.microsoft.com/office/powerpoint/2010/main" val="1767370351"/>
              </p:ext>
            </p:extLst>
          </p:nvPr>
        </p:nvGraphicFramePr>
        <p:xfrm>
          <a:off x="4139952" y="-671"/>
          <a:ext cx="4732278" cy="7139749"/>
        </p:xfrm>
        <a:graphic>
          <a:graphicData uri="http://schemas.openxmlformats.org/presentationml/2006/ole">
            <mc:AlternateContent xmlns:mc="http://schemas.openxmlformats.org/markup-compatibility/2006">
              <mc:Choice xmlns:v="urn:schemas-microsoft-com:vml" Requires="v">
                <p:oleObj spid="_x0000_s1040" name="Document" r:id="rId3" imgW="5766396" imgH="8367224" progId="Word.Document.12">
                  <p:embed/>
                </p:oleObj>
              </mc:Choice>
              <mc:Fallback>
                <p:oleObj name="Document" r:id="rId3" imgW="5766396" imgH="8367224" progId="Word.Document.12">
                  <p:embed/>
                  <p:pic>
                    <p:nvPicPr>
                      <p:cNvPr id="9" name="Object 8"/>
                      <p:cNvPicPr/>
                      <p:nvPr/>
                    </p:nvPicPr>
                    <p:blipFill>
                      <a:blip r:embed="rId4"/>
                      <a:stretch>
                        <a:fillRect/>
                      </a:stretch>
                    </p:blipFill>
                    <p:spPr>
                      <a:xfrm>
                        <a:off x="4139952" y="-671"/>
                        <a:ext cx="4732278" cy="7139749"/>
                      </a:xfrm>
                      <a:prstGeom prst="rect">
                        <a:avLst/>
                      </a:prstGeom>
                    </p:spPr>
                  </p:pic>
                </p:oleObj>
              </mc:Fallback>
            </mc:AlternateContent>
          </a:graphicData>
        </a:graphic>
      </p:graphicFrame>
    </p:spTree>
    <p:extLst>
      <p:ext uri="{BB962C8B-B14F-4D97-AF65-F5344CB8AC3E}">
        <p14:creationId xmlns:p14="http://schemas.microsoft.com/office/powerpoint/2010/main" val="7732042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NAČIN BODOVANJA I KRITERIJI</a:t>
            </a:r>
          </a:p>
        </p:txBody>
      </p:sp>
      <p:sp>
        <p:nvSpPr>
          <p:cNvPr id="4" name="Rezervirano mjesto teksta 3"/>
          <p:cNvSpPr>
            <a:spLocks noGrp="1"/>
          </p:cNvSpPr>
          <p:nvPr>
            <p:ph type="body" sz="half" idx="2"/>
          </p:nvPr>
        </p:nvSpPr>
        <p:spPr/>
        <p:txBody>
          <a:bodyPr/>
          <a:lstStyle/>
          <a:p>
            <a:r>
              <a:rPr lang="hr-HR" dirty="0"/>
              <a:t>Potrebno je ostvariti minimalno 13 bodova (33,3%)</a:t>
            </a:r>
            <a:endParaRPr lang="en-US" dirty="0"/>
          </a:p>
          <a:p>
            <a:endParaRPr lang="hr-HR" dirty="0"/>
          </a:p>
        </p:txBody>
      </p:sp>
      <p:graphicFrame>
        <p:nvGraphicFramePr>
          <p:cNvPr id="5" name="Object 4"/>
          <p:cNvGraphicFramePr>
            <a:graphicFrameLocks noChangeAspect="1"/>
          </p:cNvGraphicFramePr>
          <p:nvPr>
            <p:extLst>
              <p:ext uri="{D42A27DB-BD31-4B8C-83A1-F6EECF244321}">
                <p14:modId xmlns:p14="http://schemas.microsoft.com/office/powerpoint/2010/main" val="1825288076"/>
              </p:ext>
            </p:extLst>
          </p:nvPr>
        </p:nvGraphicFramePr>
        <p:xfrm>
          <a:off x="4211960" y="841673"/>
          <a:ext cx="4757688" cy="4680520"/>
        </p:xfrm>
        <a:graphic>
          <a:graphicData uri="http://schemas.openxmlformats.org/presentationml/2006/ole">
            <mc:AlternateContent xmlns:mc="http://schemas.openxmlformats.org/markup-compatibility/2006">
              <mc:Choice xmlns:v="urn:schemas-microsoft-com:vml" Requires="v">
                <p:oleObj spid="_x0000_s2064" name="Document" r:id="rId3" imgW="5766396" imgH="4208463" progId="Word.Document.12">
                  <p:embed/>
                </p:oleObj>
              </mc:Choice>
              <mc:Fallback>
                <p:oleObj name="Document" r:id="rId3" imgW="5766396" imgH="4208463" progId="Word.Document.12">
                  <p:embed/>
                  <p:pic>
                    <p:nvPicPr>
                      <p:cNvPr id="5" name="Object 4"/>
                      <p:cNvPicPr/>
                      <p:nvPr/>
                    </p:nvPicPr>
                    <p:blipFill>
                      <a:blip r:embed="rId4"/>
                      <a:stretch>
                        <a:fillRect/>
                      </a:stretch>
                    </p:blipFill>
                    <p:spPr>
                      <a:xfrm>
                        <a:off x="4211960" y="841673"/>
                        <a:ext cx="4757688" cy="4680520"/>
                      </a:xfrm>
                      <a:prstGeom prst="rect">
                        <a:avLst/>
                      </a:prstGeom>
                    </p:spPr>
                  </p:pic>
                </p:oleObj>
              </mc:Fallback>
            </mc:AlternateContent>
          </a:graphicData>
        </a:graphic>
      </p:graphicFrame>
    </p:spTree>
    <p:extLst>
      <p:ext uri="{BB962C8B-B14F-4D97-AF65-F5344CB8AC3E}">
        <p14:creationId xmlns:p14="http://schemas.microsoft.com/office/powerpoint/2010/main" val="1543954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CILJEVI</a:t>
            </a:r>
          </a:p>
        </p:txBody>
      </p:sp>
      <p:sp>
        <p:nvSpPr>
          <p:cNvPr id="3" name="Rezervirano mjesto sadržaja 2"/>
          <p:cNvSpPr>
            <a:spLocks noGrp="1"/>
          </p:cNvSpPr>
          <p:nvPr>
            <p:ph sz="half" idx="1"/>
          </p:nvPr>
        </p:nvSpPr>
        <p:spPr>
          <a:xfrm>
            <a:off x="1619672" y="1600200"/>
            <a:ext cx="3240360" cy="4525963"/>
          </a:xfrm>
        </p:spPr>
        <p:txBody>
          <a:bodyPr>
            <a:normAutofit fontScale="62500" lnSpcReduction="20000"/>
          </a:bodyPr>
          <a:lstStyle/>
          <a:p>
            <a:pPr marL="0" indent="0">
              <a:buNone/>
            </a:pPr>
            <a:r>
              <a:rPr lang="hr-HR" sz="4400" b="1" dirty="0">
                <a:solidFill>
                  <a:schemeClr val="accent1">
                    <a:lumMod val="75000"/>
                  </a:schemeClr>
                </a:solidFill>
              </a:rPr>
              <a:t>OPĆI CILJ</a:t>
            </a:r>
          </a:p>
          <a:p>
            <a:pPr marL="0" indent="0">
              <a:buNone/>
            </a:pPr>
            <a:r>
              <a:rPr lang="hr-HR" sz="3200" dirty="0"/>
              <a:t>Osnaživanje organizacija civilnog društva u provedbi programa i projekata usmjerenih očuvanju digniteta i promicanju istine o Domovinskom ratu, psihološko i socijalno osnaživanje te podizanje kvalitete življenja hrvatskih branitelja na području Krapinsko-zagorske županije</a:t>
            </a:r>
          </a:p>
        </p:txBody>
      </p:sp>
      <p:sp>
        <p:nvSpPr>
          <p:cNvPr id="4" name="Rezervirano mjesto sadržaja 3"/>
          <p:cNvSpPr>
            <a:spLocks noGrp="1"/>
          </p:cNvSpPr>
          <p:nvPr>
            <p:ph sz="half" idx="2"/>
          </p:nvPr>
        </p:nvSpPr>
        <p:spPr>
          <a:xfrm>
            <a:off x="5076056" y="1600200"/>
            <a:ext cx="3744416" cy="5121275"/>
          </a:xfrm>
        </p:spPr>
        <p:txBody>
          <a:bodyPr>
            <a:normAutofit fontScale="62500" lnSpcReduction="20000"/>
          </a:bodyPr>
          <a:lstStyle/>
          <a:p>
            <a:pPr marL="0" indent="0">
              <a:buNone/>
            </a:pPr>
            <a:r>
              <a:rPr lang="hr-HR" sz="3300" b="1" dirty="0">
                <a:solidFill>
                  <a:schemeClr val="accent1">
                    <a:lumMod val="75000"/>
                  </a:schemeClr>
                </a:solidFill>
              </a:rPr>
              <a:t>SPECIFIČNI CILJEVI </a:t>
            </a:r>
          </a:p>
          <a:p>
            <a:pPr marL="0" indent="0">
              <a:buNone/>
            </a:pPr>
            <a:r>
              <a:rPr lang="hr-HR" sz="3300" dirty="0"/>
              <a:t>Pozitivno utjecati na percepciju članova udruga na potrebu zaštite dostojanstva i vrednovanja njihovog doprinosa u obrani suvereniteta RH, kao i na percepciju zajednice o njima</a:t>
            </a:r>
          </a:p>
          <a:p>
            <a:pPr marL="0" indent="0">
              <a:buNone/>
            </a:pPr>
            <a:endParaRPr lang="hr-HR" sz="3300" dirty="0">
              <a:solidFill>
                <a:schemeClr val="accent1">
                  <a:lumMod val="75000"/>
                </a:schemeClr>
              </a:solidFill>
            </a:endParaRPr>
          </a:p>
          <a:p>
            <a:pPr marL="0" indent="0">
              <a:buNone/>
            </a:pPr>
            <a:r>
              <a:rPr lang="hr-HR" sz="3300" dirty="0">
                <a:solidFill>
                  <a:schemeClr val="tx1">
                    <a:lumMod val="95000"/>
                    <a:lumOff val="5000"/>
                  </a:schemeClr>
                </a:solidFill>
              </a:rPr>
              <a:t>Podići kvalitetu življenja hrv. branitelja, stradalnika i članova njihovih obitelji kroz radne aktivnosti i terapije, sportsko-natjecateljske, kulturno-umjetničke i druge rekreativne aktivnosti koje će pridonijeti njihovoj psihosocijalnoj rehabilitaciji i resocijalizaciji</a:t>
            </a:r>
            <a:endParaRPr lang="en-US" sz="3300" dirty="0">
              <a:solidFill>
                <a:schemeClr val="tx1">
                  <a:lumMod val="95000"/>
                  <a:lumOff val="5000"/>
                </a:schemeClr>
              </a:solidFill>
            </a:endParaRPr>
          </a:p>
          <a:p>
            <a:pPr marL="0" indent="0">
              <a:buNone/>
            </a:pPr>
            <a:endParaRPr lang="hr-HR" dirty="0"/>
          </a:p>
        </p:txBody>
      </p:sp>
      <p:sp>
        <p:nvSpPr>
          <p:cNvPr id="5" name="Rezervirano mjesto broja slajda 4"/>
          <p:cNvSpPr>
            <a:spLocks noGrp="1"/>
          </p:cNvSpPr>
          <p:nvPr>
            <p:ph type="sldNum" sz="quarter" idx="12"/>
          </p:nvPr>
        </p:nvSpPr>
        <p:spPr/>
        <p:txBody>
          <a:bodyPr/>
          <a:lstStyle/>
          <a:p>
            <a:fld id="{D1920585-69E5-42BE-8E43-4C1BDC737DD8}" type="slidenum">
              <a:rPr lang="hr-HR" smtClean="0"/>
              <a:t>2</a:t>
            </a:fld>
            <a:endParaRPr lang="hr-HR"/>
          </a:p>
        </p:txBody>
      </p:sp>
    </p:spTree>
    <p:extLst>
      <p:ext uri="{BB962C8B-B14F-4D97-AF65-F5344CB8AC3E}">
        <p14:creationId xmlns:p14="http://schemas.microsoft.com/office/powerpoint/2010/main" val="1076444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PREGLED OBRAZACA…</a:t>
            </a:r>
          </a:p>
        </p:txBody>
      </p:sp>
      <p:sp>
        <p:nvSpPr>
          <p:cNvPr id="4" name="Rezervirano mjesto broja slajda 3"/>
          <p:cNvSpPr>
            <a:spLocks noGrp="1"/>
          </p:cNvSpPr>
          <p:nvPr>
            <p:ph type="sldNum" sz="quarter" idx="12"/>
          </p:nvPr>
        </p:nvSpPr>
        <p:spPr/>
        <p:txBody>
          <a:bodyPr/>
          <a:lstStyle/>
          <a:p>
            <a:fld id="{D1920585-69E5-42BE-8E43-4C1BDC737DD8}" type="slidenum">
              <a:rPr lang="hr-HR" smtClean="0"/>
              <a:t>20</a:t>
            </a:fld>
            <a:endParaRPr lang="hr-HR"/>
          </a:p>
        </p:txBody>
      </p:sp>
    </p:spTree>
    <p:extLst>
      <p:ext uri="{BB962C8B-B14F-4D97-AF65-F5344CB8AC3E}">
        <p14:creationId xmlns:p14="http://schemas.microsoft.com/office/powerpoint/2010/main" val="7265473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a:t>Najkasnije do 1. VELJAČE 2017. godine!</a:t>
            </a:r>
            <a:br>
              <a:rPr lang="en-US" dirty="0"/>
            </a:br>
            <a:endParaRPr lang="hr-HR" dirty="0"/>
          </a:p>
        </p:txBody>
      </p:sp>
      <p:sp>
        <p:nvSpPr>
          <p:cNvPr id="3" name="Rezervirano mjesto teksta 2"/>
          <p:cNvSpPr>
            <a:spLocks noGrp="1"/>
          </p:cNvSpPr>
          <p:nvPr>
            <p:ph type="body" idx="1"/>
          </p:nvPr>
        </p:nvSpPr>
        <p:spPr>
          <a:xfrm>
            <a:off x="1691679" y="2319338"/>
            <a:ext cx="6803033" cy="1500187"/>
          </a:xfrm>
        </p:spPr>
        <p:txBody>
          <a:bodyPr/>
          <a:lstStyle/>
          <a:p>
            <a:r>
              <a:rPr lang="hr-HR" sz="2800" b="1" dirty="0"/>
              <a:t>Pitanja vezana uz prijavu programa/projekta</a:t>
            </a:r>
            <a:br>
              <a:rPr lang="hr-HR" dirty="0"/>
            </a:br>
            <a:br>
              <a:rPr lang="hr-HR" dirty="0"/>
            </a:br>
            <a:r>
              <a:rPr lang="hr-HR" dirty="0">
                <a:hlinkClick r:id="rId2"/>
              </a:rPr>
              <a:t>http://www.kzz.hr/poziv-programi-branitelji-2017</a:t>
            </a:r>
            <a:r>
              <a:rPr lang="hr-HR" dirty="0"/>
              <a:t> </a:t>
            </a:r>
          </a:p>
        </p:txBody>
      </p:sp>
      <p:sp>
        <p:nvSpPr>
          <p:cNvPr id="4" name="Rezervirano mjesto broja slajda 3"/>
          <p:cNvSpPr>
            <a:spLocks noGrp="1"/>
          </p:cNvSpPr>
          <p:nvPr>
            <p:ph type="sldNum" sz="quarter" idx="12"/>
          </p:nvPr>
        </p:nvSpPr>
        <p:spPr/>
        <p:txBody>
          <a:bodyPr/>
          <a:lstStyle/>
          <a:p>
            <a:fld id="{D1920585-69E5-42BE-8E43-4C1BDC737DD8}" type="slidenum">
              <a:rPr lang="hr-HR" smtClean="0"/>
              <a:t>21</a:t>
            </a:fld>
            <a:endParaRPr lang="hr-HR"/>
          </a:p>
        </p:txBody>
      </p:sp>
    </p:spTree>
    <p:extLst>
      <p:ext uri="{BB962C8B-B14F-4D97-AF65-F5344CB8AC3E}">
        <p14:creationId xmlns:p14="http://schemas.microsoft.com/office/powerpoint/2010/main" val="2708844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HVALA NA PAŽNJI!</a:t>
            </a:r>
          </a:p>
        </p:txBody>
      </p:sp>
      <p:sp>
        <p:nvSpPr>
          <p:cNvPr id="3" name="Rezervirano mjesto teksta 2"/>
          <p:cNvSpPr>
            <a:spLocks noGrp="1"/>
          </p:cNvSpPr>
          <p:nvPr>
            <p:ph type="body" idx="1"/>
          </p:nvPr>
        </p:nvSpPr>
        <p:spPr>
          <a:xfrm>
            <a:off x="1691679" y="2318202"/>
            <a:ext cx="6803033" cy="1500187"/>
          </a:xfrm>
        </p:spPr>
        <p:txBody>
          <a:bodyPr/>
          <a:lstStyle/>
          <a:p>
            <a:r>
              <a:rPr lang="hr-HR" sz="2800" dirty="0"/>
              <a:t>PITANJA?</a:t>
            </a:r>
            <a:r>
              <a:rPr lang="hr-HR" dirty="0"/>
              <a:t>	</a:t>
            </a:r>
          </a:p>
        </p:txBody>
      </p:sp>
      <p:sp>
        <p:nvSpPr>
          <p:cNvPr id="4" name="Rezervirano mjesto broja slajda 3"/>
          <p:cNvSpPr>
            <a:spLocks noGrp="1"/>
          </p:cNvSpPr>
          <p:nvPr>
            <p:ph type="sldNum" sz="quarter" idx="12"/>
          </p:nvPr>
        </p:nvSpPr>
        <p:spPr/>
        <p:txBody>
          <a:bodyPr/>
          <a:lstStyle/>
          <a:p>
            <a:fld id="{D1920585-69E5-42BE-8E43-4C1BDC737DD8}" type="slidenum">
              <a:rPr lang="hr-HR" smtClean="0"/>
              <a:t>22</a:t>
            </a:fld>
            <a:endParaRPr lang="hr-HR"/>
          </a:p>
        </p:txBody>
      </p:sp>
    </p:spTree>
    <p:extLst>
      <p:ext uri="{BB962C8B-B14F-4D97-AF65-F5344CB8AC3E}">
        <p14:creationId xmlns:p14="http://schemas.microsoft.com/office/powerpoint/2010/main" val="1462940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FINANCIJSKA POTPORA</a:t>
            </a:r>
          </a:p>
        </p:txBody>
      </p:sp>
      <p:sp>
        <p:nvSpPr>
          <p:cNvPr id="3" name="Rezervirano mjesto sadržaja 2"/>
          <p:cNvSpPr>
            <a:spLocks noGrp="1"/>
          </p:cNvSpPr>
          <p:nvPr>
            <p:ph sz="half" idx="1"/>
          </p:nvPr>
        </p:nvSpPr>
        <p:spPr/>
        <p:txBody>
          <a:bodyPr>
            <a:normAutofit fontScale="92500" lnSpcReduction="10000"/>
          </a:bodyPr>
          <a:lstStyle/>
          <a:p>
            <a:pPr marL="0" indent="0">
              <a:buNone/>
            </a:pPr>
            <a:r>
              <a:rPr lang="hr-HR" dirty="0">
                <a:solidFill>
                  <a:schemeClr val="accent4">
                    <a:lumMod val="75000"/>
                  </a:schemeClr>
                </a:solidFill>
              </a:rPr>
              <a:t>UKUPNO OSIGURANO 200.000,00 KN U OKVIRU JAVNOG POZIVA</a:t>
            </a:r>
            <a:endParaRPr lang="en-US" dirty="0">
              <a:solidFill>
                <a:schemeClr val="accent4">
                  <a:lumMod val="75000"/>
                </a:schemeClr>
              </a:solidFill>
            </a:endParaRPr>
          </a:p>
          <a:p>
            <a:pPr marL="0" indent="0">
              <a:buNone/>
            </a:pPr>
            <a:endParaRPr lang="hr-HR" dirty="0"/>
          </a:p>
        </p:txBody>
      </p:sp>
      <p:sp>
        <p:nvSpPr>
          <p:cNvPr id="4" name="Rezervirano mjesto sadržaja 3"/>
          <p:cNvSpPr>
            <a:spLocks noGrp="1"/>
          </p:cNvSpPr>
          <p:nvPr>
            <p:ph sz="half" idx="2"/>
          </p:nvPr>
        </p:nvSpPr>
        <p:spPr/>
        <p:txBody>
          <a:bodyPr>
            <a:normAutofit fontScale="92500" lnSpcReduction="10000"/>
          </a:bodyPr>
          <a:lstStyle/>
          <a:p>
            <a:r>
              <a:rPr lang="hr-HR" dirty="0"/>
              <a:t>maksimalni iznos traženih sredstava po projektu – 30.000,00 kn</a:t>
            </a:r>
          </a:p>
          <a:p>
            <a:r>
              <a:rPr lang="hr-HR" dirty="0"/>
              <a:t>do 100% iznosa za financiranje</a:t>
            </a:r>
          </a:p>
          <a:p>
            <a:r>
              <a:rPr lang="hr-HR" dirty="0"/>
              <a:t>prednost – sufinanciranje iz vlastitih i drugih izvora</a:t>
            </a:r>
          </a:p>
          <a:p>
            <a:r>
              <a:rPr lang="hr-HR" dirty="0"/>
              <a:t>provedba najviše 12 mjeseci </a:t>
            </a:r>
            <a:endParaRPr lang="en-US" dirty="0"/>
          </a:p>
          <a:p>
            <a:endParaRPr lang="hr-HR" dirty="0"/>
          </a:p>
        </p:txBody>
      </p:sp>
      <p:sp>
        <p:nvSpPr>
          <p:cNvPr id="5" name="Rezervirano mjesto broja slajda 4"/>
          <p:cNvSpPr>
            <a:spLocks noGrp="1"/>
          </p:cNvSpPr>
          <p:nvPr>
            <p:ph type="sldNum" sz="quarter" idx="12"/>
          </p:nvPr>
        </p:nvSpPr>
        <p:spPr/>
        <p:txBody>
          <a:bodyPr/>
          <a:lstStyle/>
          <a:p>
            <a:fld id="{D1920585-69E5-42BE-8E43-4C1BDC737DD8}" type="slidenum">
              <a:rPr lang="hr-HR" smtClean="0"/>
              <a:t>3</a:t>
            </a:fld>
            <a:endParaRPr lang="hr-HR"/>
          </a:p>
        </p:txBody>
      </p:sp>
    </p:spTree>
    <p:extLst>
      <p:ext uri="{BB962C8B-B14F-4D97-AF65-F5344CB8AC3E}">
        <p14:creationId xmlns:p14="http://schemas.microsoft.com/office/powerpoint/2010/main" val="2043741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TKO SE MOŽE PRIJAVITI?</a:t>
            </a:r>
          </a:p>
        </p:txBody>
      </p:sp>
      <p:sp>
        <p:nvSpPr>
          <p:cNvPr id="3" name="Rezervirano mjesto sadržaja 2"/>
          <p:cNvSpPr>
            <a:spLocks noGrp="1"/>
          </p:cNvSpPr>
          <p:nvPr>
            <p:ph idx="1"/>
          </p:nvPr>
        </p:nvSpPr>
        <p:spPr/>
        <p:txBody>
          <a:bodyPr>
            <a:normAutofit fontScale="62500" lnSpcReduction="20000"/>
          </a:bodyPr>
          <a:lstStyle/>
          <a:p>
            <a:pPr lvl="0" algn="just">
              <a:lnSpc>
                <a:spcPct val="107000"/>
              </a:lnSpc>
              <a:buFont typeface="Courier New" panose="02070309020205020404" pitchFamily="49" charset="0"/>
              <a:buChar char="o"/>
            </a:pP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udruga je upisana u </a:t>
            </a:r>
            <a:r>
              <a:rPr lang="hr-HR"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Registar udruga i djeluje najmanje šest mjeseci </a:t>
            </a: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u području u kojem prijavljuje program/projekt, zaključno s danom objave Natječaja;</a:t>
            </a:r>
            <a:endParaRPr lang="en-US" dirty="0">
              <a:ea typeface="Times New Roman" panose="02020603050405020304" pitchFamily="18" charset="0"/>
              <a:cs typeface="Times New Roman" panose="02020603050405020304" pitchFamily="18" charset="0"/>
            </a:endParaRPr>
          </a:p>
          <a:p>
            <a:pPr lvl="0" algn="just">
              <a:lnSpc>
                <a:spcPct val="107000"/>
              </a:lnSpc>
              <a:buFont typeface="Courier New" panose="02070309020205020404" pitchFamily="49" charset="0"/>
              <a:buChar char="o"/>
            </a:pP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udruga ima </a:t>
            </a:r>
            <a:r>
              <a:rPr lang="hr-HR"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registrirano sjedište </a:t>
            </a: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na području Krapinsko-zagorske županije;</a:t>
            </a:r>
            <a:endParaRPr lang="en-US" dirty="0">
              <a:ea typeface="Times New Roman" panose="02020603050405020304" pitchFamily="18" charset="0"/>
              <a:cs typeface="Times New Roman" panose="02020603050405020304" pitchFamily="18" charset="0"/>
            </a:endParaRPr>
          </a:p>
          <a:p>
            <a:pPr lvl="0" algn="just">
              <a:lnSpc>
                <a:spcPct val="107000"/>
              </a:lnSpc>
              <a:buFont typeface="Courier New" panose="02070309020205020404" pitchFamily="49" charset="0"/>
              <a:buChar char="o"/>
            </a:pP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udruga je upisana u </a:t>
            </a:r>
            <a:r>
              <a:rPr lang="hr-HR"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Registar neprofitnih organizacija</a:t>
            </a: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i transparentno</a:t>
            </a:r>
            <a:r>
              <a:rPr lang="hr-HR" dirty="0">
                <a:latin typeface="Arial" panose="020B0604020202020204" pitchFamily="34" charset="0"/>
                <a:ea typeface="Times New Roman" panose="02020603050405020304" pitchFamily="18" charset="0"/>
                <a:cs typeface="Times New Roman" panose="02020603050405020304" pitchFamily="18" charset="0"/>
              </a:rPr>
              <a:t> </a:t>
            </a: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vodi </a:t>
            </a:r>
            <a:r>
              <a:rPr lang="hr-HR"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financijsko poslovanje </a:t>
            </a: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u skladu s propisima o računovodstvu neprofitnih organizacija;</a:t>
            </a:r>
            <a:endParaRPr lang="en-US" dirty="0">
              <a:ea typeface="Times New Roman" panose="02020603050405020304" pitchFamily="18" charset="0"/>
              <a:cs typeface="Times New Roman" panose="02020603050405020304" pitchFamily="18" charset="0"/>
            </a:endParaRPr>
          </a:p>
          <a:p>
            <a:pPr lvl="0" algn="just">
              <a:lnSpc>
                <a:spcPct val="107000"/>
              </a:lnSpc>
              <a:buFont typeface="Courier New" panose="02070309020205020404" pitchFamily="49" charset="0"/>
              <a:buChar char="o"/>
            </a:pP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udruga je </a:t>
            </a:r>
            <a:r>
              <a:rPr lang="hr-HR"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uskladila svoj statut </a:t>
            </a: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s odredbama Zakona o udrugama ili je podnijela zahtjev za usklađivanjem statuta nadležnom uredu (što dokazuje potvrdom nadležnog ureda), a sukladno uvidu u Registar udruga da je osoba ovlaštena za zastupanje udruge (i potpis ugovora o financiranju) u mandatu;</a:t>
            </a:r>
            <a:endParaRPr lang="en-US" dirty="0">
              <a:ea typeface="Times New Roman" panose="02020603050405020304" pitchFamily="18" charset="0"/>
              <a:cs typeface="Times New Roman" panose="02020603050405020304" pitchFamily="18" charset="0"/>
            </a:endParaRPr>
          </a:p>
          <a:p>
            <a:endParaRPr lang="hr-HR" dirty="0"/>
          </a:p>
        </p:txBody>
      </p:sp>
      <p:sp>
        <p:nvSpPr>
          <p:cNvPr id="4" name="Rezervirano mjesto broja slajda 3"/>
          <p:cNvSpPr>
            <a:spLocks noGrp="1"/>
          </p:cNvSpPr>
          <p:nvPr>
            <p:ph type="sldNum" sz="quarter" idx="12"/>
          </p:nvPr>
        </p:nvSpPr>
        <p:spPr/>
        <p:txBody>
          <a:bodyPr/>
          <a:lstStyle/>
          <a:p>
            <a:fld id="{D1920585-69E5-42BE-8E43-4C1BDC737DD8}" type="slidenum">
              <a:rPr lang="hr-HR" smtClean="0"/>
              <a:t>4</a:t>
            </a:fld>
            <a:endParaRPr lang="hr-HR"/>
          </a:p>
        </p:txBody>
      </p:sp>
    </p:spTree>
    <p:extLst>
      <p:ext uri="{BB962C8B-B14F-4D97-AF65-F5344CB8AC3E}">
        <p14:creationId xmlns:p14="http://schemas.microsoft.com/office/powerpoint/2010/main" val="2337413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TKO SE MOŽE PRIJAVITI?</a:t>
            </a:r>
          </a:p>
        </p:txBody>
      </p:sp>
      <p:sp>
        <p:nvSpPr>
          <p:cNvPr id="3" name="Rezervirano mjesto sadržaja 2"/>
          <p:cNvSpPr>
            <a:spLocks noGrp="1"/>
          </p:cNvSpPr>
          <p:nvPr>
            <p:ph idx="1"/>
          </p:nvPr>
        </p:nvSpPr>
        <p:spPr/>
        <p:txBody>
          <a:bodyPr>
            <a:noAutofit/>
          </a:bodyPr>
          <a:lstStyle/>
          <a:p>
            <a:pPr lvl="0" algn="just">
              <a:lnSpc>
                <a:spcPct val="107000"/>
              </a:lnSpc>
              <a:buFont typeface="Courier New" panose="02070309020205020404" pitchFamily="49" charset="0"/>
              <a:buChar char="o"/>
            </a:pPr>
            <a:r>
              <a:rPr lang="hr-HR"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udruga je </a:t>
            </a:r>
            <a:r>
              <a:rPr lang="hr-HR" sz="1600"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ispunila ugovorene obveze </a:t>
            </a:r>
            <a:r>
              <a:rPr lang="hr-HR"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preuzete temeljem prijašnjih ugovora o dodjeli sredstava prema Krapinsko-zagorskoj županiji te svim drugim davateljima financijskih sredstava iz javnih izvora što potvrđuje izjavom koju potpisuje osoba ovlaštena za zastupanje udruge (</a:t>
            </a:r>
            <a:r>
              <a:rPr lang="hr-HR" sz="1600"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Izjava prijavitelja - obrazac A4 </a:t>
            </a:r>
            <a:r>
              <a:rPr lang="hr-HR"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i </a:t>
            </a:r>
            <a:r>
              <a:rPr lang="hr-HR" sz="1600"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potvrdom </a:t>
            </a:r>
            <a:r>
              <a:rPr lang="hr-HR"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izdanom od strane Ministarstva financija - </a:t>
            </a:r>
            <a:r>
              <a:rPr lang="hr-HR" sz="1600"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Porezne uprave </a:t>
            </a:r>
            <a:r>
              <a:rPr lang="hr-HR"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koja se dostavlja prije potpisivanja ugovora o dodjeli financijskih sredstava);</a:t>
            </a:r>
            <a:endParaRPr lang="en-US" sz="1600" dirty="0">
              <a:ea typeface="Times New Roman" panose="02020603050405020304" pitchFamily="18" charset="0"/>
              <a:cs typeface="Times New Roman" panose="02020603050405020304" pitchFamily="18" charset="0"/>
            </a:endParaRPr>
          </a:p>
          <a:p>
            <a:pPr lvl="0" algn="just">
              <a:lnSpc>
                <a:spcPct val="107000"/>
              </a:lnSpc>
              <a:buFont typeface="Courier New" panose="02070309020205020404" pitchFamily="49" charset="0"/>
              <a:buChar char="o"/>
            </a:pPr>
            <a:r>
              <a:rPr lang="hr-HR"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udruga ispunjava </a:t>
            </a:r>
            <a:r>
              <a:rPr lang="hr-HR" sz="1600"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obveze plaćanja doprinosa za mirovinsko i zdravstveno osiguranje i plaćanja poreza</a:t>
            </a:r>
            <a:r>
              <a:rPr lang="hr-HR"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te drugih davanja prema državnom proračunu i proračunima jedinica lokalne samouprave, a protiv osobe ovlaštene za zastupanje udruge i voditelja programa ili projekta </a:t>
            </a:r>
            <a:r>
              <a:rPr lang="hr-HR" sz="1600"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ne vodi se kazneni postupak </a:t>
            </a:r>
            <a:r>
              <a:rPr lang="hr-HR"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i nisu pravomoćno osuđeni za prekršaj određen člankom 48. stavkom 2. alinejom c), odnosno pravomoćno osuđeni za počinjenje kaznenog djela određenog člankom 48. stavkom 2. alinejom d) Uredbe što potvrđuju izjavom koju potpisuje osoba ovlaštena za zastupanje udruge (</a:t>
            </a:r>
            <a:r>
              <a:rPr lang="hr-HR" sz="1600"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Izjava prijavitelja - obrazac A4 </a:t>
            </a:r>
            <a:r>
              <a:rPr lang="hr-HR" sz="16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i dodatna dokumentacija koja se dostavlja prije potpisivanja ugovora o dodjeli financijskih sredstava);</a:t>
            </a:r>
            <a:endParaRPr lang="en-US" sz="1600" dirty="0">
              <a:ea typeface="Times New Roman" panose="02020603050405020304" pitchFamily="18" charset="0"/>
              <a:cs typeface="Times New Roman" panose="02020603050405020304" pitchFamily="18" charset="0"/>
            </a:endParaRPr>
          </a:p>
        </p:txBody>
      </p:sp>
      <p:sp>
        <p:nvSpPr>
          <p:cNvPr id="4" name="Rezervirano mjesto broja slajda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D1920585-69E5-42BE-8E43-4C1BDC737DD8}" type="slidenum">
              <a:rPr kumimoji="0" lang="hr-HR"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5</a:t>
            </a:fld>
            <a:endParaRPr kumimoji="0" lang="hr-HR"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759798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TKO SE MOŽE PRIJAVITI?</a:t>
            </a:r>
          </a:p>
        </p:txBody>
      </p:sp>
      <p:sp>
        <p:nvSpPr>
          <p:cNvPr id="3" name="Rezervirano mjesto sadržaja 2"/>
          <p:cNvSpPr>
            <a:spLocks noGrp="1"/>
          </p:cNvSpPr>
          <p:nvPr>
            <p:ph idx="1"/>
          </p:nvPr>
        </p:nvSpPr>
        <p:spPr/>
        <p:txBody>
          <a:bodyPr>
            <a:normAutofit fontScale="55000" lnSpcReduction="20000"/>
          </a:bodyPr>
          <a:lstStyle/>
          <a:p>
            <a:pPr lvl="0" algn="just">
              <a:lnSpc>
                <a:spcPct val="107000"/>
              </a:lnSpc>
              <a:buFont typeface="Courier New" panose="02070309020205020404" pitchFamily="49" charset="0"/>
              <a:buChar char="o"/>
            </a:pP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udruga ima općim aktom uspostavljen </a:t>
            </a:r>
            <a:r>
              <a:rPr lang="hr-HR"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model dobrog financijskog upravljanja i kontrole </a:t>
            </a: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te način </a:t>
            </a:r>
            <a:r>
              <a:rPr lang="hr-HR"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sprječavanja sukoba interesa </a:t>
            </a: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pri raspolaganju javnim sredstvima, prikladan način </a:t>
            </a:r>
            <a:r>
              <a:rPr lang="hr-HR"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javnog objavljivanja </a:t>
            </a: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programskog i financijskog izvještaja o radu za proteklu godinu (na mrežnim stranicama udruge ili drugi odgovarajući način), </a:t>
            </a:r>
            <a:r>
              <a:rPr lang="hr-HR"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odgovarajuće organizacijske kapacitete</a:t>
            </a: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i ljudske resurse za provedbu programa ili projekta (</a:t>
            </a:r>
            <a:r>
              <a:rPr lang="hr-HR"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Izjava prijavitelja - obrazac A4</a:t>
            </a: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a:t>
            </a:r>
            <a:endParaRPr lang="en-US" dirty="0">
              <a:ea typeface="Times New Roman" panose="02020603050405020304" pitchFamily="18" charset="0"/>
              <a:cs typeface="Times New Roman" panose="02020603050405020304" pitchFamily="18" charset="0"/>
            </a:endParaRPr>
          </a:p>
          <a:p>
            <a:pPr lvl="0" algn="just">
              <a:lnSpc>
                <a:spcPct val="107000"/>
              </a:lnSpc>
              <a:buFont typeface="Courier New" panose="02070309020205020404" pitchFamily="49" charset="0"/>
              <a:buChar char="o"/>
            </a:pP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udruga ima usvojen </a:t>
            </a:r>
            <a:r>
              <a:rPr lang="hr-HR"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Financijski plan </a:t>
            </a: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i </a:t>
            </a:r>
            <a:r>
              <a:rPr lang="hr-HR"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Program rada udruge za 2017. godinu</a:t>
            </a: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a:t>
            </a:r>
            <a:endParaRPr lang="en-US" dirty="0">
              <a:ea typeface="Times New Roman" panose="02020603050405020304" pitchFamily="18" charset="0"/>
              <a:cs typeface="Times New Roman" panose="02020603050405020304" pitchFamily="18" charset="0"/>
            </a:endParaRPr>
          </a:p>
          <a:p>
            <a:pPr lvl="0" algn="just">
              <a:lnSpc>
                <a:spcPct val="107000"/>
              </a:lnSpc>
              <a:buFont typeface="Courier New" panose="02070309020205020404" pitchFamily="49" charset="0"/>
              <a:buChar char="o"/>
            </a:pP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udruga je osigurala </a:t>
            </a:r>
            <a:r>
              <a:rPr lang="hr-HR"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organizacijske, ljudske, prostorne i djelomično financijske resurse </a:t>
            </a: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za obavljanje djelatnosti sukladno Financijskom planu i Programu rada udruge</a:t>
            </a:r>
            <a:r>
              <a:rPr lang="hr-HR" dirty="0">
                <a:ea typeface="Times New Roman" panose="02020603050405020304" pitchFamily="18" charset="0"/>
                <a:cs typeface="Times New Roman" panose="02020603050405020304" pitchFamily="18" charset="0"/>
              </a:rPr>
              <a:t> (</a:t>
            </a:r>
            <a:r>
              <a:rPr lang="hr-HR"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Izjava prijavitelja - obrazac A4</a:t>
            </a: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n-US" dirty="0">
              <a:ea typeface="Times New Roman" panose="02020603050405020304" pitchFamily="18" charset="0"/>
              <a:cs typeface="Times New Roman" panose="02020603050405020304" pitchFamily="18" charset="0"/>
            </a:endParaRPr>
          </a:p>
          <a:p>
            <a:pPr lvl="0" algn="just">
              <a:lnSpc>
                <a:spcPct val="107000"/>
              </a:lnSpc>
              <a:buFont typeface="Courier New" panose="02070309020205020404" pitchFamily="49" charset="0"/>
              <a:buChar char="o"/>
            </a:pP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udruga </a:t>
            </a:r>
            <a:r>
              <a:rPr lang="hr-HR"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nije u stečajnom postupku, postupku gašenja, postupku prisilne naplate ili u postupku likvidacije</a:t>
            </a:r>
            <a:r>
              <a:rPr lang="hr-HR" dirty="0">
                <a:solidFill>
                  <a:schemeClr val="accent1">
                    <a:lumMod val="75000"/>
                  </a:schemeClr>
                </a:solidFill>
                <a:ea typeface="Times New Roman" panose="02020603050405020304" pitchFamily="18" charset="0"/>
                <a:cs typeface="Times New Roman" panose="02020603050405020304" pitchFamily="18" charset="0"/>
              </a:rPr>
              <a:t> </a:t>
            </a:r>
            <a:r>
              <a:rPr lang="hr-HR" dirty="0">
                <a:ea typeface="Times New Roman" panose="02020603050405020304" pitchFamily="18" charset="0"/>
                <a:cs typeface="Times New Roman" panose="02020603050405020304" pitchFamily="18" charset="0"/>
              </a:rPr>
              <a:t>(</a:t>
            </a:r>
            <a:r>
              <a:rPr lang="hr-HR" dirty="0">
                <a:solidFill>
                  <a:schemeClr val="accent1">
                    <a:lumMod val="75000"/>
                  </a:schemeClr>
                </a:solidFill>
                <a:latin typeface="Arial" panose="020B0604020202020204" pitchFamily="34" charset="0"/>
                <a:ea typeface="Times New Roman" panose="02020603050405020304" pitchFamily="18" charset="0"/>
                <a:cs typeface="Times New Roman" panose="02020603050405020304" pitchFamily="18" charset="0"/>
              </a:rPr>
              <a:t>Izjava prijavitelja - obrazac A4</a:t>
            </a:r>
            <a:r>
              <a:rPr lang="hr-H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a:t>
            </a:r>
            <a:endParaRPr lang="en-US" dirty="0">
              <a:ea typeface="Times New Roman" panose="02020603050405020304" pitchFamily="18" charset="0"/>
              <a:cs typeface="Times New Roman" panose="02020603050405020304" pitchFamily="18" charset="0"/>
            </a:endParaRPr>
          </a:p>
        </p:txBody>
      </p:sp>
      <p:sp>
        <p:nvSpPr>
          <p:cNvPr id="4" name="Rezervirano mjesto broja slajda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D1920585-69E5-42BE-8E43-4C1BDC737DD8}" type="slidenum">
              <a:rPr kumimoji="0" lang="hr-HR"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6</a:t>
            </a:fld>
            <a:endParaRPr kumimoji="0" lang="hr-HR"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55429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PREDNOST PRI FINANCIRANJU</a:t>
            </a:r>
          </a:p>
        </p:txBody>
      </p:sp>
      <p:sp>
        <p:nvSpPr>
          <p:cNvPr id="3" name="Rezervirano mjesto sadržaja 2"/>
          <p:cNvSpPr>
            <a:spLocks noGrp="1"/>
          </p:cNvSpPr>
          <p:nvPr>
            <p:ph sz="half" idx="1"/>
          </p:nvPr>
        </p:nvSpPr>
        <p:spPr>
          <a:xfrm>
            <a:off x="5374432" y="1752601"/>
            <a:ext cx="3312368" cy="1900808"/>
          </a:xfrm>
          <a:solidFill>
            <a:schemeClr val="tx2">
              <a:lumMod val="20000"/>
              <a:lumOff val="80000"/>
            </a:schemeClr>
          </a:solidFill>
          <a:ln>
            <a:solidFill>
              <a:schemeClr val="accent4">
                <a:lumMod val="75000"/>
              </a:schemeClr>
            </a:solidFill>
          </a:ln>
        </p:spPr>
        <p:txBody>
          <a:bodyPr>
            <a:normAutofit/>
          </a:bodyPr>
          <a:lstStyle/>
          <a:p>
            <a:r>
              <a:rPr lang="hr-HR" sz="2000" dirty="0"/>
              <a:t>Programsko partnerstvo s drugim organizacijama civilnog društva (Izjava o partnerstvu – A6)</a:t>
            </a:r>
            <a:endParaRPr lang="en-US" sz="2000" dirty="0"/>
          </a:p>
        </p:txBody>
      </p:sp>
      <p:sp>
        <p:nvSpPr>
          <p:cNvPr id="5" name="Rezervirano mjesto broja slajda 4"/>
          <p:cNvSpPr>
            <a:spLocks noGrp="1"/>
          </p:cNvSpPr>
          <p:nvPr>
            <p:ph type="sldNum" sz="quarter" idx="12"/>
          </p:nvPr>
        </p:nvSpPr>
        <p:spPr/>
        <p:txBody>
          <a:bodyPr/>
          <a:lstStyle/>
          <a:p>
            <a:fld id="{D1920585-69E5-42BE-8E43-4C1BDC737DD8}" type="slidenum">
              <a:rPr lang="hr-HR" smtClean="0"/>
              <a:t>7</a:t>
            </a:fld>
            <a:endParaRPr lang="hr-HR"/>
          </a:p>
        </p:txBody>
      </p:sp>
      <p:sp>
        <p:nvSpPr>
          <p:cNvPr id="6" name="Rezervirano mjesto sadržaja 2"/>
          <p:cNvSpPr txBox="1">
            <a:spLocks/>
          </p:cNvSpPr>
          <p:nvPr/>
        </p:nvSpPr>
        <p:spPr>
          <a:xfrm>
            <a:off x="1760385" y="4225355"/>
            <a:ext cx="3312368" cy="1900808"/>
          </a:xfrm>
          <a:prstGeom prst="rect">
            <a:avLst/>
          </a:prstGeom>
          <a:solidFill>
            <a:schemeClr val="accent3">
              <a:lumMod val="60000"/>
              <a:lumOff val="40000"/>
            </a:schemeClr>
          </a:solidFill>
          <a:ln>
            <a:solidFill>
              <a:schemeClr val="accent4">
                <a:lumMod val="75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Calibri" panose="020F050202020403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Calibri" panose="020F050202020403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Calibri" panose="020F050202020403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Calibri" panose="020F050202020403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r>
              <a:rPr lang="hr-HR" sz="2000" dirty="0"/>
              <a:t>uključivanje volontera (Izvješće o obavljenim uslugama ili aktivnostima organizatora volontiranja u 2016.)</a:t>
            </a:r>
            <a:endParaRPr lang="en-US" sz="2000" dirty="0"/>
          </a:p>
        </p:txBody>
      </p:sp>
      <p:sp>
        <p:nvSpPr>
          <p:cNvPr id="7" name="Rezervirano mjesto sadržaja 2"/>
          <p:cNvSpPr>
            <a:spLocks noGrp="1"/>
          </p:cNvSpPr>
          <p:nvPr>
            <p:ph sz="half" idx="1"/>
          </p:nvPr>
        </p:nvSpPr>
        <p:spPr>
          <a:xfrm>
            <a:off x="1772072" y="1752601"/>
            <a:ext cx="3312368" cy="1900808"/>
          </a:xfrm>
          <a:solidFill>
            <a:srgbClr val="FFC000"/>
          </a:solidFill>
          <a:ln>
            <a:solidFill>
              <a:schemeClr val="accent4">
                <a:lumMod val="75000"/>
              </a:schemeClr>
            </a:solidFill>
          </a:ln>
        </p:spPr>
        <p:txBody>
          <a:bodyPr>
            <a:normAutofit lnSpcReduction="10000"/>
          </a:bodyPr>
          <a:lstStyle/>
          <a:p>
            <a:r>
              <a:rPr lang="hr-HR" sz="2000" dirty="0"/>
              <a:t>Zapošljavanje najmanje 1 nezaposlene osobe/zadržavanje već zaposlenih osoba (Izjava o zapošljavanju – obrazac A7)</a:t>
            </a:r>
            <a:endParaRPr lang="en-US" sz="2000" dirty="0"/>
          </a:p>
        </p:txBody>
      </p:sp>
      <p:sp>
        <p:nvSpPr>
          <p:cNvPr id="8" name="Rezervirano mjesto sadržaja 2"/>
          <p:cNvSpPr>
            <a:spLocks noGrp="1"/>
          </p:cNvSpPr>
          <p:nvPr>
            <p:ph sz="half" idx="1"/>
          </p:nvPr>
        </p:nvSpPr>
        <p:spPr>
          <a:xfrm>
            <a:off x="5374432" y="4225355"/>
            <a:ext cx="3312368" cy="1900808"/>
          </a:xfrm>
          <a:solidFill>
            <a:schemeClr val="accent4">
              <a:lumMod val="40000"/>
              <a:lumOff val="60000"/>
            </a:schemeClr>
          </a:solidFill>
          <a:ln>
            <a:solidFill>
              <a:schemeClr val="accent4">
                <a:lumMod val="75000"/>
              </a:schemeClr>
            </a:solidFill>
          </a:ln>
        </p:spPr>
        <p:txBody>
          <a:bodyPr>
            <a:normAutofit/>
          </a:bodyPr>
          <a:lstStyle/>
          <a:p>
            <a:r>
              <a:rPr lang="hr-HR" sz="2000" dirty="0"/>
              <a:t>Sufinanciranje iz vlastitih i drugih izvora</a:t>
            </a:r>
            <a:endParaRPr lang="en-US" sz="2000" dirty="0"/>
          </a:p>
        </p:txBody>
      </p:sp>
    </p:spTree>
    <p:extLst>
      <p:ext uri="{BB962C8B-B14F-4D97-AF65-F5344CB8AC3E}">
        <p14:creationId xmlns:p14="http://schemas.microsoft.com/office/powerpoint/2010/main" val="1915695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PARTNERSTVO</a:t>
            </a:r>
          </a:p>
        </p:txBody>
      </p:sp>
      <p:sp>
        <p:nvSpPr>
          <p:cNvPr id="3" name="Rezervirano mjesto sadržaja 2"/>
          <p:cNvSpPr>
            <a:spLocks noGrp="1"/>
          </p:cNvSpPr>
          <p:nvPr>
            <p:ph idx="1"/>
          </p:nvPr>
        </p:nvSpPr>
        <p:spPr>
          <a:xfrm>
            <a:off x="1619672" y="1600200"/>
            <a:ext cx="7067128" cy="4756150"/>
          </a:xfrm>
        </p:spPr>
        <p:txBody>
          <a:bodyPr>
            <a:normAutofit fontScale="85000" lnSpcReduction="20000"/>
          </a:bodyPr>
          <a:lstStyle/>
          <a:p>
            <a:r>
              <a:rPr lang="hr-HR" dirty="0"/>
              <a:t>NIJE OBAVEZNO, ALI JE POŽELJNO</a:t>
            </a:r>
          </a:p>
          <a:p>
            <a:endParaRPr lang="hr-HR" dirty="0"/>
          </a:p>
          <a:p>
            <a:r>
              <a:rPr lang="hr-HR" dirty="0"/>
              <a:t>PREDNOST PRI FINANCIRANJU</a:t>
            </a:r>
          </a:p>
          <a:p>
            <a:endParaRPr lang="en-US" dirty="0"/>
          </a:p>
          <a:p>
            <a:r>
              <a:rPr lang="hr-HR" dirty="0"/>
              <a:t>PARTNERI:</a:t>
            </a:r>
          </a:p>
          <a:p>
            <a:pPr lvl="1"/>
            <a:r>
              <a:rPr lang="hr-HR" dirty="0"/>
              <a:t>druge organizacije civilnog društva (mora udovoljavati istim formalnim uvjetima Javnog poziva kao i prijavitelj)</a:t>
            </a:r>
          </a:p>
          <a:p>
            <a:r>
              <a:rPr lang="hr-HR" dirty="0"/>
              <a:t>Izjava o partnerstvu (obrazac A6)</a:t>
            </a:r>
          </a:p>
          <a:p>
            <a:r>
              <a:rPr lang="hr-HR" dirty="0"/>
              <a:t>SURADNICI:</a:t>
            </a:r>
          </a:p>
          <a:p>
            <a:pPr lvl="1"/>
            <a:r>
              <a:rPr lang="hr-HR" dirty="0"/>
              <a:t>aktivna uloga u projektu/programu bez financiranja</a:t>
            </a:r>
          </a:p>
          <a:p>
            <a:endParaRPr lang="hr-HR" dirty="0"/>
          </a:p>
        </p:txBody>
      </p:sp>
      <p:sp>
        <p:nvSpPr>
          <p:cNvPr id="4" name="Rezervirano mjesto broja slajda 3"/>
          <p:cNvSpPr>
            <a:spLocks noGrp="1"/>
          </p:cNvSpPr>
          <p:nvPr>
            <p:ph type="sldNum" sz="quarter" idx="12"/>
          </p:nvPr>
        </p:nvSpPr>
        <p:spPr/>
        <p:txBody>
          <a:bodyPr/>
          <a:lstStyle/>
          <a:p>
            <a:fld id="{D1920585-69E5-42BE-8E43-4C1BDC737DD8}" type="slidenum">
              <a:rPr lang="hr-HR" smtClean="0"/>
              <a:t>8</a:t>
            </a:fld>
            <a:endParaRPr lang="hr-HR"/>
          </a:p>
        </p:txBody>
      </p:sp>
    </p:spTree>
    <p:extLst>
      <p:ext uri="{BB962C8B-B14F-4D97-AF65-F5344CB8AC3E}">
        <p14:creationId xmlns:p14="http://schemas.microsoft.com/office/powerpoint/2010/main" val="3497021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dirty="0"/>
              <a:t>Prihvatljive aktivnosti</a:t>
            </a:r>
          </a:p>
        </p:txBody>
      </p:sp>
      <p:sp>
        <p:nvSpPr>
          <p:cNvPr id="3" name="Rezervirano mjesto sadržaja 2"/>
          <p:cNvSpPr>
            <a:spLocks noGrp="1"/>
          </p:cNvSpPr>
          <p:nvPr>
            <p:ph idx="1"/>
          </p:nvPr>
        </p:nvSpPr>
        <p:spPr/>
        <p:txBody>
          <a:bodyPr>
            <a:normAutofit fontScale="70000" lnSpcReduction="20000"/>
          </a:bodyPr>
          <a:lstStyle/>
          <a:p>
            <a:r>
              <a:rPr lang="hr-HR" dirty="0"/>
              <a:t>Kulturno-umjetničke aktivnosti na tematiku Domovinskog rata (izložbe, likovne kolonije i sl.)</a:t>
            </a:r>
          </a:p>
          <a:p>
            <a:r>
              <a:rPr lang="hr-HR" dirty="0"/>
              <a:t>Edukativni izleti za djecu i mlade s tematikom Domovinskog rata</a:t>
            </a:r>
          </a:p>
          <a:p>
            <a:r>
              <a:rPr lang="hr-HR" dirty="0"/>
              <a:t>Organiziranje i provođenje edukativnih programa o Domovinskom ratu u osnovnim i srednjim školama (uz suglasnost nadležnog Ministarstva)</a:t>
            </a:r>
          </a:p>
          <a:p>
            <a:r>
              <a:rPr lang="hr-HR" dirty="0"/>
              <a:t>Sportsko-natjecateljske i druge rekreativne aktivnosti sa svrhom kvalitetnog provođenja slobodnog vremena branitelja i članova obitelji i brže socijalizacije</a:t>
            </a:r>
          </a:p>
          <a:p>
            <a:r>
              <a:rPr lang="hr-HR" dirty="0"/>
              <a:t>Organiziranje radnih terapija, radionica s edukativnim sadržajima usmjerenima psihološkom i socijalnom osnaživanju branitelja</a:t>
            </a:r>
            <a:endParaRPr lang="en-US" dirty="0"/>
          </a:p>
          <a:p>
            <a:endParaRPr lang="hr-HR" dirty="0"/>
          </a:p>
        </p:txBody>
      </p:sp>
      <p:sp>
        <p:nvSpPr>
          <p:cNvPr id="4" name="Rezervirano mjesto broja slajda 3"/>
          <p:cNvSpPr>
            <a:spLocks noGrp="1"/>
          </p:cNvSpPr>
          <p:nvPr>
            <p:ph type="sldNum" sz="quarter" idx="12"/>
          </p:nvPr>
        </p:nvSpPr>
        <p:spPr/>
        <p:txBody>
          <a:bodyPr/>
          <a:lstStyle/>
          <a:p>
            <a:fld id="{D1920585-69E5-42BE-8E43-4C1BDC737DD8}" type="slidenum">
              <a:rPr lang="hr-HR" smtClean="0"/>
              <a:t>9</a:t>
            </a:fld>
            <a:endParaRPr lang="hr-HR"/>
          </a:p>
        </p:txBody>
      </p:sp>
    </p:spTree>
    <p:extLst>
      <p:ext uri="{BB962C8B-B14F-4D97-AF65-F5344CB8AC3E}">
        <p14:creationId xmlns:p14="http://schemas.microsoft.com/office/powerpoint/2010/main" val="2807093657"/>
      </p:ext>
    </p:extLst>
  </p:cSld>
  <p:clrMapOvr>
    <a:masterClrMapping/>
  </p:clrMapOvr>
</p:sld>
</file>

<file path=ppt/theme/theme1.xml><?xml version="1.0" encoding="utf-8"?>
<a:theme xmlns:a="http://schemas.openxmlformats.org/drawingml/2006/main" name="Tema sustava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orizont">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1247</TotalTime>
  <Words>2021</Words>
  <Application>Microsoft Office PowerPoint</Application>
  <PresentationFormat>Prikaz na zaslonu (4:3)</PresentationFormat>
  <Paragraphs>138</Paragraphs>
  <Slides>22</Slides>
  <Notes>1</Notes>
  <HiddenSlides>0</HiddenSlides>
  <MMClips>0</MMClips>
  <ScaleCrop>false</ScaleCrop>
  <HeadingPairs>
    <vt:vector size="8" baseType="variant">
      <vt:variant>
        <vt:lpstr>Korišteni fontovi</vt:lpstr>
      </vt:variant>
      <vt:variant>
        <vt:i4>7</vt:i4>
      </vt:variant>
      <vt:variant>
        <vt:lpstr>Tema</vt:lpstr>
      </vt:variant>
      <vt:variant>
        <vt:i4>1</vt:i4>
      </vt:variant>
      <vt:variant>
        <vt:lpstr>Uloženi OLE poslužitelji</vt:lpstr>
      </vt:variant>
      <vt:variant>
        <vt:i4>1</vt:i4>
      </vt:variant>
      <vt:variant>
        <vt:lpstr>Naslovi slajdova</vt:lpstr>
      </vt:variant>
      <vt:variant>
        <vt:i4>22</vt:i4>
      </vt:variant>
    </vt:vector>
  </HeadingPairs>
  <TitlesOfParts>
    <vt:vector size="31" baseType="lpstr">
      <vt:lpstr>Arial</vt:lpstr>
      <vt:lpstr>Arial Narrow</vt:lpstr>
      <vt:lpstr>Calibri</vt:lpstr>
      <vt:lpstr>Comic Sans MS</vt:lpstr>
      <vt:lpstr>Courier New</vt:lpstr>
      <vt:lpstr>Gill Sans MT</vt:lpstr>
      <vt:lpstr>Times New Roman</vt:lpstr>
      <vt:lpstr>Tema sustava Office</vt:lpstr>
      <vt:lpstr>Document</vt:lpstr>
      <vt:lpstr>Javni poziv udrugama za prijavu programa i projekata usmjerenih očuvanju digniteta i promicanju istine o Domovinskom ratu, psihološko i socijalno osnaživanje te podizanje kvalitete življenja hrvatskih branitelja na području Krapinsko-zagorske županije</vt:lpstr>
      <vt:lpstr>CILJEVI</vt:lpstr>
      <vt:lpstr>FINANCIJSKA POTPORA</vt:lpstr>
      <vt:lpstr>TKO SE MOŽE PRIJAVITI?</vt:lpstr>
      <vt:lpstr>TKO SE MOŽE PRIJAVITI?</vt:lpstr>
      <vt:lpstr>TKO SE MOŽE PRIJAVITI?</vt:lpstr>
      <vt:lpstr>PREDNOST PRI FINANCIRANJU</vt:lpstr>
      <vt:lpstr>PARTNERSTVO</vt:lpstr>
      <vt:lpstr>Prihvatljive aktivnosti</vt:lpstr>
      <vt:lpstr>Prihvatljivi troškovi – izravni i neizravni</vt:lpstr>
      <vt:lpstr>Prihvatljivi troškovi – izravni i neizravni</vt:lpstr>
      <vt:lpstr>NEPRIHVATLJIVI TROŠKOVI</vt:lpstr>
      <vt:lpstr>PRIJAVITELJ JE DUŽAN DOSTAVITI:</vt:lpstr>
      <vt:lpstr>PRIJAVITELJ JE DUŽAN DOSTAVITI:</vt:lpstr>
      <vt:lpstr>PREDAJA PRIJAVE</vt:lpstr>
      <vt:lpstr>Adresa: Krapinsko-zagorska županija Upravni odjel za zdravstvo, socijalnu skrb, udruge i mlade Magistratska 1 49000 Krapina</vt:lpstr>
      <vt:lpstr>POSTUPAK DODJELE FINANCIJSKIH POTPORA</vt:lpstr>
      <vt:lpstr>NAČIN BODOVANJA I KRITERIJI</vt:lpstr>
      <vt:lpstr>NAČIN BODOVANJA I KRITERIJI</vt:lpstr>
      <vt:lpstr>PREGLED OBRAZACA…</vt:lpstr>
      <vt:lpstr>Najkasnije do 1. VELJAČE 2017. godine! </vt:lpstr>
      <vt:lpstr>HVALA NA PAŽNJI!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Zagorska razvojna agen</dc:title>
  <dc:creator>Helena</dc:creator>
  <cp:lastModifiedBy>Ivana Šalković</cp:lastModifiedBy>
  <cp:revision>82</cp:revision>
  <cp:lastPrinted>2015-03-17T14:19:17Z</cp:lastPrinted>
  <dcterms:created xsi:type="dcterms:W3CDTF">2014-04-09T19:39:41Z</dcterms:created>
  <dcterms:modified xsi:type="dcterms:W3CDTF">2017-01-26T17:05:42Z</dcterms:modified>
</cp:coreProperties>
</file>